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Roboto" panose="02000000000000000000" pitchFamily="2" charset="0"/>
      <p:regular r:id="rId14"/>
      <p:bold r:id="rId15"/>
      <p:italic r:id="rId16"/>
      <p:boldItalic r:id="rId17"/>
    </p:embeddedFont>
    <p:embeddedFont>
      <p:font typeface="Roboto Slab" pitchFamily="2" charset="0"/>
      <p:regular r:id="rId18"/>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392"/>
    <p:restoredTop sz="94610"/>
  </p:normalViewPr>
  <p:slideViewPr>
    <p:cSldViewPr snapToGrid="0" snapToObjects="1">
      <p:cViewPr varScale="1">
        <p:scale>
          <a:sx n="75" d="100"/>
          <a:sy n="75" d="100"/>
        </p:scale>
        <p:origin x="200" y="7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8302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AFC3E9-4B58-E458-D9E6-99EB9BBE3F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44F876-F173-20CA-07BB-7BB764C181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5705BA-AE52-4E97-BCD0-C1108595A93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038B8F5-77E0-F878-D2E7-17040F387FAF}"/>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499872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144723" y="1049550"/>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Analyzing Flight Delay Data to Predict Future Delays</a:t>
            </a:r>
            <a:endParaRPr lang="en-US" sz="4450" dirty="0"/>
          </a:p>
        </p:txBody>
      </p:sp>
      <p:sp>
        <p:nvSpPr>
          <p:cNvPr id="4" name="Text 1"/>
          <p:cNvSpPr/>
          <p:nvPr/>
        </p:nvSpPr>
        <p:spPr>
          <a:xfrm>
            <a:off x="6280190" y="294273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Welcome to this presentation on analyzing flight delay data to predict future delays. We will explore the complexities of flight delays and delve into cutting-edge prediction techniques. Our approach focuses on building a user-friendly tool that empowers travelers with valuable insights.</a:t>
            </a:r>
            <a:endParaRPr lang="en-US" sz="1750" dirty="0"/>
          </a:p>
        </p:txBody>
      </p:sp>
      <p:sp>
        <p:nvSpPr>
          <p:cNvPr id="6" name="Text 3"/>
          <p:cNvSpPr/>
          <p:nvPr/>
        </p:nvSpPr>
        <p:spPr>
          <a:xfrm>
            <a:off x="6398419" y="5798106"/>
            <a:ext cx="126325" cy="97512"/>
          </a:xfrm>
          <a:prstGeom prst="rect">
            <a:avLst/>
          </a:prstGeom>
          <a:noFill/>
          <a:ln/>
        </p:spPr>
        <p:txBody>
          <a:bodyPr wrap="none" lIns="0" tIns="0" rIns="0" bIns="0" rtlCol="0" anchor="t"/>
          <a:lstStyle/>
          <a:p>
            <a:pPr marL="0" indent="0" algn="ctr">
              <a:lnSpc>
                <a:spcPts val="750"/>
              </a:lnSpc>
              <a:buNone/>
            </a:pPr>
            <a:endParaRPr lang="en-US" sz="750" dirty="0"/>
          </a:p>
        </p:txBody>
      </p:sp>
      <p:sp>
        <p:nvSpPr>
          <p:cNvPr id="7" name="Text 4"/>
          <p:cNvSpPr/>
          <p:nvPr/>
        </p:nvSpPr>
        <p:spPr>
          <a:xfrm>
            <a:off x="6398419" y="4699390"/>
            <a:ext cx="1680567" cy="396835"/>
          </a:xfrm>
          <a:prstGeom prst="rect">
            <a:avLst/>
          </a:prstGeom>
          <a:noFill/>
          <a:ln/>
        </p:spPr>
        <p:txBody>
          <a:bodyPr wrap="none" lIns="0" tIns="0" rIns="0" bIns="0" rtlCol="0" anchor="t"/>
          <a:lstStyle/>
          <a:p>
            <a:pPr marL="0" indent="0" algn="l">
              <a:lnSpc>
                <a:spcPts val="3100"/>
              </a:lnSpc>
              <a:buNone/>
            </a:pPr>
            <a:r>
              <a:rPr lang="en-US" sz="2200" dirty="0">
                <a:solidFill>
                  <a:srgbClr val="15213F"/>
                </a:solidFill>
                <a:latin typeface="Roboto Bold" pitchFamily="34" charset="0"/>
                <a:ea typeface="Roboto Bold" pitchFamily="34" charset="-122"/>
                <a:cs typeface="Roboto Bold" pitchFamily="34" charset="-120"/>
              </a:rPr>
              <a:t>Team Members</a:t>
            </a:r>
          </a:p>
          <a:p>
            <a:pPr marL="0" indent="0" algn="l">
              <a:lnSpc>
                <a:spcPts val="3100"/>
              </a:lnSpc>
              <a:buNone/>
            </a:pPr>
            <a:r>
              <a:rPr lang="en-US" sz="2200" dirty="0">
                <a:solidFill>
                  <a:srgbClr val="15213F"/>
                </a:solidFill>
                <a:latin typeface="Roboto Bold" pitchFamily="34" charset="0"/>
                <a:ea typeface="Roboto Bold" pitchFamily="34" charset="-122"/>
              </a:rPr>
              <a:t>2210030302 – Bhavya Sri</a:t>
            </a:r>
          </a:p>
          <a:p>
            <a:pPr marL="0" indent="0" algn="l">
              <a:lnSpc>
                <a:spcPts val="3100"/>
              </a:lnSpc>
              <a:buNone/>
            </a:pPr>
            <a:r>
              <a:rPr lang="en-US" sz="2200" dirty="0">
                <a:solidFill>
                  <a:srgbClr val="15213F"/>
                </a:solidFill>
                <a:latin typeface="Roboto Bold" pitchFamily="34" charset="0"/>
                <a:ea typeface="Roboto Bold" pitchFamily="34" charset="-122"/>
              </a:rPr>
              <a:t>2210030124 – Akshaya</a:t>
            </a:r>
          </a:p>
          <a:p>
            <a:pPr marL="0" indent="0" algn="l">
              <a:lnSpc>
                <a:spcPts val="3100"/>
              </a:lnSpc>
              <a:buNone/>
            </a:pPr>
            <a:r>
              <a:rPr lang="en-US" sz="2200" dirty="0">
                <a:solidFill>
                  <a:srgbClr val="15213F"/>
                </a:solidFill>
                <a:latin typeface="Roboto Bold" pitchFamily="34" charset="0"/>
                <a:ea typeface="Roboto Bold" pitchFamily="34" charset="-122"/>
              </a:rPr>
              <a:t>2210030284 - Ruthvika</a:t>
            </a:r>
          </a:p>
          <a:p>
            <a:pPr marL="0" indent="0" algn="l">
              <a:lnSpc>
                <a:spcPts val="3100"/>
              </a:lnSpc>
              <a:buNone/>
            </a:pPr>
            <a:r>
              <a:rPr lang="en-US" sz="2200" dirty="0">
                <a:solidFill>
                  <a:srgbClr val="15213F"/>
                </a:solidFill>
                <a:latin typeface="Roboto Bold" pitchFamily="34" charset="0"/>
                <a:ea typeface="Roboto Bold" pitchFamily="34" charset="-122"/>
              </a:rPr>
              <a:t>2210030089 - </a:t>
            </a:r>
            <a:r>
              <a:rPr lang="en-US" sz="2200" dirty="0" err="1">
                <a:solidFill>
                  <a:srgbClr val="15213F"/>
                </a:solidFill>
                <a:latin typeface="Roboto Bold" pitchFamily="34" charset="0"/>
                <a:ea typeface="Roboto Bold" pitchFamily="34" charset="-122"/>
              </a:rPr>
              <a:t>Sindhuja</a:t>
            </a:r>
            <a:endParaRPr lang="en-US" sz="2200" dirty="0"/>
          </a:p>
        </p:txBody>
      </p:sp>
      <p:sp>
        <p:nvSpPr>
          <p:cNvPr id="8" name="TextBox 7">
            <a:extLst>
              <a:ext uri="{FF2B5EF4-FFF2-40B4-BE49-F238E27FC236}">
                <a16:creationId xmlns:a16="http://schemas.microsoft.com/office/drawing/2014/main" id="{4FFA9B83-08B4-3203-4E44-C6BAB817CE6C}"/>
              </a:ext>
            </a:extLst>
          </p:cNvPr>
          <p:cNvSpPr txBox="1"/>
          <p:nvPr/>
        </p:nvSpPr>
        <p:spPr>
          <a:xfrm>
            <a:off x="12784667" y="7518400"/>
            <a:ext cx="1845733" cy="711200"/>
          </a:xfrm>
          <a:prstGeom prst="rect">
            <a:avLst/>
          </a:prstGeom>
          <a:solidFill>
            <a:schemeClr val="bg1"/>
          </a:solidFill>
        </p:spPr>
        <p:txBody>
          <a:bodyPr wrap="square" rtlCol="0">
            <a:spAutoFit/>
          </a:bodyPr>
          <a:lstStyle/>
          <a:p>
            <a:endParaRPr lang="en-US" dirty="0"/>
          </a:p>
        </p:txBody>
      </p:sp>
      <p:pic>
        <p:nvPicPr>
          <p:cNvPr id="1030" name="Picture 6" descr="750+ Flight Pictures | Download Free Images on Unsplash">
            <a:extLst>
              <a:ext uri="{FF2B5EF4-FFF2-40B4-BE49-F238E27FC236}">
                <a16:creationId xmlns:a16="http://schemas.microsoft.com/office/drawing/2014/main" id="{34991A7E-6FB1-A517-4701-671883279B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875867"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4717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Conclusion and Future Research Directions</a:t>
            </a:r>
            <a:endParaRPr lang="en-US" sz="4450" dirty="0"/>
          </a:p>
        </p:txBody>
      </p:sp>
      <p:sp>
        <p:nvSpPr>
          <p:cNvPr id="4" name="Text 1"/>
          <p:cNvSpPr/>
          <p:nvPr/>
        </p:nvSpPr>
        <p:spPr>
          <a:xfrm>
            <a:off x="793790" y="3904893"/>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By leveraging advanced data analytics and machine learning techniques, we have developed a flight delay prediction tool that empowers travelers with valuable insights and enhances the overall travel experience. Future research will explore incorporating additional data sources, refining model architectures, and expanding the tool's functionalities to provide more comprehensive and personalized predictions.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03D37A-3B34-AB08-ABDA-D861DCD8D6D1}"/>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050A7D85-3FAB-EFBC-8FE6-A1C654800AC8}"/>
              </a:ext>
            </a:extLst>
          </p:cNvPr>
          <p:cNvSpPr/>
          <p:nvPr/>
        </p:nvSpPr>
        <p:spPr>
          <a:xfrm>
            <a:off x="793790" y="214717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References And Datasets</a:t>
            </a:r>
            <a:endParaRPr lang="en-US" sz="4450" dirty="0"/>
          </a:p>
        </p:txBody>
      </p:sp>
      <p:sp>
        <p:nvSpPr>
          <p:cNvPr id="4" name="Text 1">
            <a:extLst>
              <a:ext uri="{FF2B5EF4-FFF2-40B4-BE49-F238E27FC236}">
                <a16:creationId xmlns:a16="http://schemas.microsoft.com/office/drawing/2014/main" id="{7D9D0026-5490-33EE-8B7F-39851ED2CB7B}"/>
              </a:ext>
            </a:extLst>
          </p:cNvPr>
          <p:cNvSpPr/>
          <p:nvPr/>
        </p:nvSpPr>
        <p:spPr>
          <a:xfrm>
            <a:off x="793790" y="3904893"/>
            <a:ext cx="7556421" cy="2177415"/>
          </a:xfrm>
          <a:prstGeom prst="rect">
            <a:avLst/>
          </a:prstGeom>
          <a:noFill/>
          <a:ln/>
        </p:spPr>
        <p:txBody>
          <a:bodyPr wrap="square" lIns="0" tIns="0" rIns="0" bIns="0" rtlCol="0" anchor="t"/>
          <a:lstStyle/>
          <a:p>
            <a:pPr marL="285750" indent="-285750">
              <a:spcBef>
                <a:spcPts val="900"/>
              </a:spcBef>
              <a:buFont typeface="Arial" panose="020B0604020202020204" pitchFamily="34" charset="0"/>
              <a:buChar char="•"/>
            </a:pPr>
            <a:r>
              <a:rPr lang="en-IN" sz="1750" dirty="0">
                <a:solidFill>
                  <a:srgbClr val="0E0E0E"/>
                </a:solidFill>
                <a:effectLst/>
                <a:latin typeface=""/>
              </a:rPr>
              <a:t>Flight Delay Prediction: A Review – Transportation Research Part C: Reviews statistical and machine learning approaches for predicting delays.</a:t>
            </a:r>
          </a:p>
          <a:p>
            <a:pPr marL="285750" indent="-285750">
              <a:spcBef>
                <a:spcPts val="900"/>
              </a:spcBef>
              <a:buFont typeface="Arial" panose="020B0604020202020204" pitchFamily="34" charset="0"/>
              <a:buChar char="•"/>
            </a:pPr>
            <a:r>
              <a:rPr lang="en-IN" sz="1750" dirty="0">
                <a:solidFill>
                  <a:srgbClr val="0E0E0E"/>
                </a:solidFill>
                <a:effectLst/>
                <a:latin typeface=""/>
              </a:rPr>
              <a:t>Impact of Weather on Flight Delays – Journal of Air Transport Management: Examines weather’s role in flight delays and predictive </a:t>
            </a:r>
            <a:r>
              <a:rPr lang="en-IN" sz="1750" dirty="0" err="1">
                <a:solidFill>
                  <a:srgbClr val="0E0E0E"/>
                </a:solidFill>
                <a:effectLst/>
                <a:latin typeface=""/>
              </a:rPr>
              <a:t>modeling</a:t>
            </a:r>
            <a:r>
              <a:rPr lang="en-IN" sz="1750" dirty="0">
                <a:solidFill>
                  <a:srgbClr val="0E0E0E"/>
                </a:solidFill>
                <a:effectLst/>
                <a:latin typeface=""/>
              </a:rPr>
              <a:t>.</a:t>
            </a:r>
          </a:p>
          <a:p>
            <a:pPr marL="285750" indent="-285750">
              <a:spcBef>
                <a:spcPts val="900"/>
              </a:spcBef>
              <a:buFont typeface="Arial" panose="020B0604020202020204" pitchFamily="34" charset="0"/>
              <a:buChar char="•"/>
            </a:pPr>
            <a:r>
              <a:rPr lang="en-IN" sz="1750" dirty="0">
                <a:solidFill>
                  <a:srgbClr val="0E0E0E"/>
                </a:solidFill>
                <a:effectLst/>
                <a:latin typeface=""/>
              </a:rPr>
              <a:t>Kaggle: Flight Delay Prediction – Contains datasets &amp; ML models for delay prediction. </a:t>
            </a:r>
          </a:p>
          <a:p>
            <a:pPr marL="285750" indent="-285750">
              <a:spcBef>
                <a:spcPts val="900"/>
              </a:spcBef>
              <a:buFont typeface="Arial" panose="020B0604020202020204" pitchFamily="34" charset="0"/>
              <a:buChar char="•"/>
            </a:pPr>
            <a:endParaRPr lang="en-IN" sz="1750" dirty="0">
              <a:solidFill>
                <a:srgbClr val="0E0E0E"/>
              </a:solidFill>
              <a:effectLst/>
              <a:latin typeface=""/>
            </a:endParaRPr>
          </a:p>
          <a:p>
            <a:pPr marL="285750" indent="-285750">
              <a:spcBef>
                <a:spcPts val="900"/>
              </a:spcBef>
              <a:buFont typeface="Arial" panose="020B0604020202020204" pitchFamily="34" charset="0"/>
              <a:buChar char="•"/>
            </a:pPr>
            <a:endParaRPr lang="en-IN" sz="1750" dirty="0">
              <a:solidFill>
                <a:srgbClr val="0E0E0E"/>
              </a:solidFill>
              <a:effectLst/>
              <a:latin typeface=""/>
            </a:endParaRPr>
          </a:p>
          <a:p>
            <a:pPr marL="285750" indent="-285750">
              <a:spcBef>
                <a:spcPts val="900"/>
              </a:spcBef>
              <a:buFont typeface="Arial" panose="020B0604020202020204" pitchFamily="34" charset="0"/>
              <a:buChar char="•"/>
            </a:pPr>
            <a:endParaRPr lang="en-IN" sz="1750" dirty="0">
              <a:solidFill>
                <a:srgbClr val="0E0E0E"/>
              </a:solidFill>
              <a:effectLst/>
              <a:latin typeface=""/>
            </a:endParaRPr>
          </a:p>
        </p:txBody>
      </p:sp>
      <p:pic>
        <p:nvPicPr>
          <p:cNvPr id="2050" name="Picture 2" descr="53,087 Airplane Above Sky Stock Photos - Free &amp; Royalty-Free Stock Photos  from Dreamstime">
            <a:extLst>
              <a:ext uri="{FF2B5EF4-FFF2-40B4-BE49-F238E27FC236}">
                <a16:creationId xmlns:a16="http://schemas.microsoft.com/office/drawing/2014/main" id="{FA75FFB6-1B39-D5D2-1017-B89FB290E1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31867" y="0"/>
            <a:ext cx="5198533" cy="822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64876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77058"/>
            <a:ext cx="10264259" cy="708779"/>
          </a:xfrm>
          <a:prstGeom prst="rect">
            <a:avLst/>
          </a:prstGeom>
          <a:noFill/>
          <a:ln/>
        </p:spPr>
        <p:txBody>
          <a:bodyPr wrap="non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Introduction to Flight Delay Prediction</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257B8"/>
                </a:solidFill>
                <a:latin typeface="Roboto Slab" pitchFamily="34" charset="0"/>
                <a:ea typeface="Roboto Slab" pitchFamily="34" charset="-122"/>
                <a:cs typeface="Roboto Slab" pitchFamily="34" charset="-120"/>
              </a:rPr>
              <a:t>The Problem</a:t>
            </a:r>
            <a:endParaRPr lang="en-US" sz="2200" dirty="0"/>
          </a:p>
        </p:txBody>
      </p:sp>
      <p:sp>
        <p:nvSpPr>
          <p:cNvPr id="4" name="Text 2"/>
          <p:cNvSpPr/>
          <p:nvPr/>
        </p:nvSpPr>
        <p:spPr>
          <a:xfrm>
            <a:off x="793790" y="4033957"/>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Flight delays are a common occurrence that significantly impact travelers, airlines, and the aviation industry as a whole. Understanding the factors that contribute to delays is crucial for developing effective prediction models.</a:t>
            </a:r>
            <a:endParaRPr lang="en-US" sz="1750" dirty="0"/>
          </a:p>
        </p:txBody>
      </p:sp>
      <p:sp>
        <p:nvSpPr>
          <p:cNvPr id="5" name="Text 3"/>
          <p:cNvSpPr/>
          <p:nvPr/>
        </p:nvSpPr>
        <p:spPr>
          <a:xfrm>
            <a:off x="7599521"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257B8"/>
                </a:solidFill>
                <a:latin typeface="Roboto Slab" pitchFamily="34" charset="0"/>
                <a:ea typeface="Roboto Slab" pitchFamily="34" charset="-122"/>
                <a:cs typeface="Roboto Slab" pitchFamily="34" charset="-120"/>
              </a:rPr>
              <a:t>The Solution</a:t>
            </a:r>
            <a:endParaRPr lang="en-US" sz="2200" dirty="0"/>
          </a:p>
        </p:txBody>
      </p:sp>
      <p:sp>
        <p:nvSpPr>
          <p:cNvPr id="6" name="Text 4"/>
          <p:cNvSpPr/>
          <p:nvPr/>
        </p:nvSpPr>
        <p:spPr>
          <a:xfrm>
            <a:off x="7599521"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Flight delay prediction aims to anticipate delays before they happen, enabling proactive measures to minimize disruptions and enhance travel experiences. This involves analyzing historical data, identifying key predictors, and building accurate forecasting models.</a:t>
            </a:r>
            <a:endParaRPr lang="en-US" sz="1750" dirty="0"/>
          </a:p>
        </p:txBody>
      </p:sp>
      <p:sp>
        <p:nvSpPr>
          <p:cNvPr id="7" name="TextBox 6">
            <a:extLst>
              <a:ext uri="{FF2B5EF4-FFF2-40B4-BE49-F238E27FC236}">
                <a16:creationId xmlns:a16="http://schemas.microsoft.com/office/drawing/2014/main" id="{78BCD50F-6A86-3956-27EF-4475B9CDF7BD}"/>
              </a:ext>
            </a:extLst>
          </p:cNvPr>
          <p:cNvSpPr txBox="1"/>
          <p:nvPr/>
        </p:nvSpPr>
        <p:spPr>
          <a:xfrm>
            <a:off x="12615333" y="7670800"/>
            <a:ext cx="2015067" cy="558800"/>
          </a:xfrm>
          <a:prstGeom prst="rect">
            <a:avLst/>
          </a:prstGeom>
          <a:solidFill>
            <a:schemeClr val="bg1"/>
          </a:solidFill>
        </p:spPr>
        <p:txBody>
          <a:bodyPr wrap="square" rtlCol="0">
            <a:spAutoFit/>
          </a:bodyPr>
          <a:lstStyle/>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5774" y="620316"/>
            <a:ext cx="7725251" cy="1266825"/>
          </a:xfrm>
          <a:prstGeom prst="rect">
            <a:avLst/>
          </a:prstGeom>
          <a:noFill/>
          <a:ln/>
        </p:spPr>
        <p:txBody>
          <a:bodyPr wrap="square" lIns="0" tIns="0" rIns="0" bIns="0" rtlCol="0" anchor="t"/>
          <a:lstStyle/>
          <a:p>
            <a:pPr marL="0" indent="0">
              <a:lnSpc>
                <a:spcPts val="4950"/>
              </a:lnSpc>
              <a:buNone/>
            </a:pPr>
            <a:r>
              <a:rPr lang="en-US" sz="3950" dirty="0">
                <a:solidFill>
                  <a:srgbClr val="3257B8"/>
                </a:solidFill>
                <a:latin typeface="Roboto Slab" pitchFamily="34" charset="0"/>
                <a:ea typeface="Roboto Slab" pitchFamily="34" charset="-122"/>
                <a:cs typeface="Roboto Slab" pitchFamily="34" charset="-120"/>
              </a:rPr>
              <a:t>Literature Review on Delay Forecasting Techniques</a:t>
            </a:r>
            <a:endParaRPr lang="en-US" sz="3950" dirty="0"/>
          </a:p>
        </p:txBody>
      </p:sp>
      <p:sp>
        <p:nvSpPr>
          <p:cNvPr id="4" name="Shape 1"/>
          <p:cNvSpPr/>
          <p:nvPr/>
        </p:nvSpPr>
        <p:spPr>
          <a:xfrm>
            <a:off x="6195774" y="2419112"/>
            <a:ext cx="354687" cy="354687"/>
          </a:xfrm>
          <a:prstGeom prst="roundRect">
            <a:avLst>
              <a:gd name="adj" fmla="val 8572"/>
            </a:avLst>
          </a:prstGeom>
          <a:solidFill>
            <a:srgbClr val="E9ECF2"/>
          </a:solidFill>
          <a:ln/>
        </p:spPr>
      </p:sp>
      <p:sp>
        <p:nvSpPr>
          <p:cNvPr id="5" name="Text 2"/>
          <p:cNvSpPr/>
          <p:nvPr/>
        </p:nvSpPr>
        <p:spPr>
          <a:xfrm>
            <a:off x="6753106" y="2419112"/>
            <a:ext cx="2533769" cy="316706"/>
          </a:xfrm>
          <a:prstGeom prst="rect">
            <a:avLst/>
          </a:prstGeom>
          <a:noFill/>
          <a:ln/>
        </p:spPr>
        <p:txBody>
          <a:bodyPr wrap="none" lIns="0" tIns="0" rIns="0" bIns="0" rtlCol="0" anchor="t"/>
          <a:lstStyle/>
          <a:p>
            <a:pPr marL="0" indent="0">
              <a:lnSpc>
                <a:spcPts val="2450"/>
              </a:lnSpc>
              <a:buNone/>
            </a:pPr>
            <a:r>
              <a:rPr lang="en-US" sz="1950" dirty="0">
                <a:solidFill>
                  <a:srgbClr val="15213F"/>
                </a:solidFill>
                <a:latin typeface="Roboto Slab" pitchFamily="34" charset="0"/>
                <a:ea typeface="Roboto Slab" pitchFamily="34" charset="-122"/>
                <a:cs typeface="Roboto Slab" pitchFamily="34" charset="-120"/>
              </a:rPr>
              <a:t>Traditional Methods</a:t>
            </a:r>
            <a:endParaRPr lang="en-US" sz="1950" dirty="0"/>
          </a:p>
        </p:txBody>
      </p:sp>
      <p:sp>
        <p:nvSpPr>
          <p:cNvPr id="6" name="Text 3"/>
          <p:cNvSpPr/>
          <p:nvPr/>
        </p:nvSpPr>
        <p:spPr>
          <a:xfrm>
            <a:off x="6753106" y="2857381"/>
            <a:ext cx="3203972" cy="2269450"/>
          </a:xfrm>
          <a:prstGeom prst="rect">
            <a:avLst/>
          </a:prstGeom>
          <a:noFill/>
          <a:ln/>
        </p:spPr>
        <p:txBody>
          <a:bodyPr wrap="square" lIns="0" tIns="0" rIns="0" bIns="0" rtlCol="0" anchor="t"/>
          <a:lstStyle/>
          <a:p>
            <a:pPr marL="0" indent="0">
              <a:lnSpc>
                <a:spcPts val="2550"/>
              </a:lnSpc>
              <a:buNone/>
            </a:pPr>
            <a:r>
              <a:rPr lang="en-US" sz="1550" dirty="0">
                <a:solidFill>
                  <a:srgbClr val="15213F"/>
                </a:solidFill>
                <a:latin typeface="Roboto" pitchFamily="34" charset="0"/>
                <a:ea typeface="Roboto" pitchFamily="34" charset="-122"/>
                <a:cs typeface="Roboto" pitchFamily="34" charset="-120"/>
              </a:rPr>
              <a:t>Traditional methods often rely on statistical models, time series analysis, and historical data patterns to predict delays. However, they may struggle to capture complex interactions and real-time events.</a:t>
            </a:r>
            <a:endParaRPr lang="en-US" sz="1550" dirty="0"/>
          </a:p>
        </p:txBody>
      </p:sp>
      <p:sp>
        <p:nvSpPr>
          <p:cNvPr id="7" name="Shape 4"/>
          <p:cNvSpPr/>
          <p:nvPr/>
        </p:nvSpPr>
        <p:spPr>
          <a:xfrm>
            <a:off x="10159722" y="2419112"/>
            <a:ext cx="354687" cy="354687"/>
          </a:xfrm>
          <a:prstGeom prst="roundRect">
            <a:avLst>
              <a:gd name="adj" fmla="val 8572"/>
            </a:avLst>
          </a:prstGeom>
          <a:solidFill>
            <a:srgbClr val="E9ECF2"/>
          </a:solidFill>
          <a:ln/>
        </p:spPr>
      </p:sp>
      <p:sp>
        <p:nvSpPr>
          <p:cNvPr id="8" name="Text 5"/>
          <p:cNvSpPr/>
          <p:nvPr/>
        </p:nvSpPr>
        <p:spPr>
          <a:xfrm>
            <a:off x="10717054" y="2419112"/>
            <a:ext cx="3203972" cy="633413"/>
          </a:xfrm>
          <a:prstGeom prst="rect">
            <a:avLst/>
          </a:prstGeom>
          <a:noFill/>
          <a:ln/>
        </p:spPr>
        <p:txBody>
          <a:bodyPr wrap="square" lIns="0" tIns="0" rIns="0" bIns="0" rtlCol="0" anchor="t"/>
          <a:lstStyle/>
          <a:p>
            <a:pPr marL="0" indent="0">
              <a:lnSpc>
                <a:spcPts val="2450"/>
              </a:lnSpc>
              <a:buNone/>
            </a:pPr>
            <a:r>
              <a:rPr lang="en-US" sz="1950" dirty="0">
                <a:solidFill>
                  <a:srgbClr val="15213F"/>
                </a:solidFill>
                <a:latin typeface="Roboto Slab" pitchFamily="34" charset="0"/>
                <a:ea typeface="Roboto Slab" pitchFamily="34" charset="-122"/>
                <a:cs typeface="Roboto Slab" pitchFamily="34" charset="-120"/>
              </a:rPr>
              <a:t>Machine Learning Approaches</a:t>
            </a:r>
            <a:endParaRPr lang="en-US" sz="1950" dirty="0"/>
          </a:p>
        </p:txBody>
      </p:sp>
      <p:sp>
        <p:nvSpPr>
          <p:cNvPr id="9" name="Text 6"/>
          <p:cNvSpPr/>
          <p:nvPr/>
        </p:nvSpPr>
        <p:spPr>
          <a:xfrm>
            <a:off x="10717054" y="3174087"/>
            <a:ext cx="3203972" cy="2593658"/>
          </a:xfrm>
          <a:prstGeom prst="rect">
            <a:avLst/>
          </a:prstGeom>
          <a:noFill/>
          <a:ln/>
        </p:spPr>
        <p:txBody>
          <a:bodyPr wrap="square" lIns="0" tIns="0" rIns="0" bIns="0" rtlCol="0" anchor="t"/>
          <a:lstStyle/>
          <a:p>
            <a:pPr marL="0" indent="0">
              <a:lnSpc>
                <a:spcPts val="2550"/>
              </a:lnSpc>
              <a:buNone/>
            </a:pPr>
            <a:r>
              <a:rPr lang="en-US" sz="1550" dirty="0">
                <a:solidFill>
                  <a:srgbClr val="15213F"/>
                </a:solidFill>
                <a:latin typeface="Roboto" pitchFamily="34" charset="0"/>
                <a:ea typeface="Roboto" pitchFamily="34" charset="-122"/>
                <a:cs typeface="Roboto" pitchFamily="34" charset="-120"/>
              </a:rPr>
              <a:t>Machine learning techniques offer a more sophisticated approach, leveraging algorithms to identify patterns and predict delays based on a wide range of factors, including weather, airport congestion, and aircraft maintenance.</a:t>
            </a:r>
            <a:endParaRPr lang="en-US" sz="1550" dirty="0"/>
          </a:p>
        </p:txBody>
      </p:sp>
      <p:sp>
        <p:nvSpPr>
          <p:cNvPr id="10" name="Shape 7"/>
          <p:cNvSpPr/>
          <p:nvPr/>
        </p:nvSpPr>
        <p:spPr>
          <a:xfrm>
            <a:off x="6195774" y="6198394"/>
            <a:ext cx="354687" cy="354687"/>
          </a:xfrm>
          <a:prstGeom prst="roundRect">
            <a:avLst>
              <a:gd name="adj" fmla="val 8572"/>
            </a:avLst>
          </a:prstGeom>
          <a:solidFill>
            <a:srgbClr val="E9ECF2"/>
          </a:solidFill>
          <a:ln/>
        </p:spPr>
      </p:sp>
      <p:sp>
        <p:nvSpPr>
          <p:cNvPr id="11" name="Text 8"/>
          <p:cNvSpPr/>
          <p:nvPr/>
        </p:nvSpPr>
        <p:spPr>
          <a:xfrm>
            <a:off x="6753106" y="6198394"/>
            <a:ext cx="2670096" cy="316706"/>
          </a:xfrm>
          <a:prstGeom prst="rect">
            <a:avLst/>
          </a:prstGeom>
          <a:noFill/>
          <a:ln/>
        </p:spPr>
        <p:txBody>
          <a:bodyPr wrap="none" lIns="0" tIns="0" rIns="0" bIns="0" rtlCol="0" anchor="t"/>
          <a:lstStyle/>
          <a:p>
            <a:pPr marL="0" indent="0">
              <a:lnSpc>
                <a:spcPts val="2450"/>
              </a:lnSpc>
              <a:buNone/>
            </a:pPr>
            <a:r>
              <a:rPr lang="en-US" sz="1950" dirty="0">
                <a:solidFill>
                  <a:srgbClr val="15213F"/>
                </a:solidFill>
                <a:latin typeface="Roboto Slab" pitchFamily="34" charset="0"/>
                <a:ea typeface="Roboto Slab" pitchFamily="34" charset="-122"/>
                <a:cs typeface="Roboto Slab" pitchFamily="34" charset="-120"/>
              </a:rPr>
              <a:t>Deep Learning Models</a:t>
            </a:r>
            <a:endParaRPr lang="en-US" sz="1950" dirty="0"/>
          </a:p>
        </p:txBody>
      </p:sp>
      <p:sp>
        <p:nvSpPr>
          <p:cNvPr id="12" name="Text 9"/>
          <p:cNvSpPr/>
          <p:nvPr/>
        </p:nvSpPr>
        <p:spPr>
          <a:xfrm>
            <a:off x="6753106" y="6636663"/>
            <a:ext cx="7167920" cy="972622"/>
          </a:xfrm>
          <a:prstGeom prst="rect">
            <a:avLst/>
          </a:prstGeom>
          <a:noFill/>
          <a:ln/>
        </p:spPr>
        <p:txBody>
          <a:bodyPr wrap="square" lIns="0" tIns="0" rIns="0" bIns="0" rtlCol="0" anchor="t"/>
          <a:lstStyle/>
          <a:p>
            <a:pPr marL="0" indent="0">
              <a:lnSpc>
                <a:spcPts val="2550"/>
              </a:lnSpc>
              <a:buNone/>
            </a:pPr>
            <a:r>
              <a:rPr lang="en-US" sz="1550" dirty="0">
                <a:solidFill>
                  <a:srgbClr val="15213F"/>
                </a:solidFill>
                <a:latin typeface="Roboto" pitchFamily="34" charset="0"/>
                <a:ea typeface="Roboto" pitchFamily="34" charset="-122"/>
                <a:cs typeface="Roboto" pitchFamily="34" charset="-120"/>
              </a:rPr>
              <a:t>Deep learning models are emerging as powerful tools for delay prediction. They can analyze vast amounts of data and identify intricate relationships, potentially leading to more accurate and nuanced predictions.</a:t>
            </a:r>
            <a:endParaRPr lang="en-US" sz="1550" dirty="0"/>
          </a:p>
        </p:txBody>
      </p:sp>
      <p:sp>
        <p:nvSpPr>
          <p:cNvPr id="13" name="TextBox 12">
            <a:extLst>
              <a:ext uri="{FF2B5EF4-FFF2-40B4-BE49-F238E27FC236}">
                <a16:creationId xmlns:a16="http://schemas.microsoft.com/office/drawing/2014/main" id="{78B943FD-3D65-E4C8-8343-30C09110D129}"/>
              </a:ext>
            </a:extLst>
          </p:cNvPr>
          <p:cNvSpPr txBox="1"/>
          <p:nvPr/>
        </p:nvSpPr>
        <p:spPr>
          <a:xfrm>
            <a:off x="12632267" y="7609285"/>
            <a:ext cx="1998133" cy="620315"/>
          </a:xfrm>
          <a:prstGeom prst="rect">
            <a:avLst/>
          </a:prstGeom>
          <a:solidFill>
            <a:schemeClr val="bg1"/>
          </a:solidFill>
        </p:spPr>
        <p:txBody>
          <a:bodyPr wrap="square" rtlCol="0">
            <a:spAutoFit/>
          </a:bodyPr>
          <a:lstStyle/>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77058"/>
            <a:ext cx="12898993" cy="708779"/>
          </a:xfrm>
          <a:prstGeom prst="rect">
            <a:avLst/>
          </a:prstGeom>
          <a:noFill/>
          <a:ln/>
        </p:spPr>
        <p:txBody>
          <a:bodyPr wrap="non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Methodology: Data Collection and Preprocessing</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257B8"/>
                </a:solidFill>
                <a:latin typeface="Roboto Slab" pitchFamily="34" charset="0"/>
                <a:ea typeface="Roboto Slab" pitchFamily="34" charset="-122"/>
                <a:cs typeface="Roboto Slab" pitchFamily="34" charset="-120"/>
              </a:rPr>
              <a:t>Data Sources</a:t>
            </a:r>
            <a:endParaRPr lang="en-US" sz="2200" dirty="0"/>
          </a:p>
        </p:txBody>
      </p:sp>
      <p:sp>
        <p:nvSpPr>
          <p:cNvPr id="4" name="Text 2"/>
          <p:cNvSpPr/>
          <p:nvPr/>
        </p:nvSpPr>
        <p:spPr>
          <a:xfrm>
            <a:off x="793790"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Our methodology involves gathering flight delay data from multiple sources, including official aviation databases, airline websites, and weather agencies. These sources provide a comprehensive picture of flight operations and relevant variables.</a:t>
            </a:r>
            <a:endParaRPr lang="en-US" sz="1750" dirty="0"/>
          </a:p>
        </p:txBody>
      </p:sp>
      <p:sp>
        <p:nvSpPr>
          <p:cNvPr id="5" name="Text 3"/>
          <p:cNvSpPr/>
          <p:nvPr/>
        </p:nvSpPr>
        <p:spPr>
          <a:xfrm>
            <a:off x="7599521" y="3452813"/>
            <a:ext cx="4636175" cy="354330"/>
          </a:xfrm>
          <a:prstGeom prst="rect">
            <a:avLst/>
          </a:prstGeom>
          <a:noFill/>
          <a:ln/>
        </p:spPr>
        <p:txBody>
          <a:bodyPr wrap="none" lIns="0" tIns="0" rIns="0" bIns="0" rtlCol="0" anchor="t"/>
          <a:lstStyle/>
          <a:p>
            <a:pPr marL="0" indent="0">
              <a:lnSpc>
                <a:spcPts val="2750"/>
              </a:lnSpc>
              <a:buNone/>
            </a:pPr>
            <a:r>
              <a:rPr lang="en-US" sz="2200" dirty="0">
                <a:solidFill>
                  <a:srgbClr val="3257B8"/>
                </a:solidFill>
                <a:latin typeface="Roboto Slab" pitchFamily="34" charset="0"/>
                <a:ea typeface="Roboto Slab" pitchFamily="34" charset="-122"/>
                <a:cs typeface="Roboto Slab" pitchFamily="34" charset="-120"/>
              </a:rPr>
              <a:t>Data Cleaning and Transformation</a:t>
            </a:r>
            <a:endParaRPr lang="en-US" sz="2200" dirty="0"/>
          </a:p>
        </p:txBody>
      </p:sp>
      <p:sp>
        <p:nvSpPr>
          <p:cNvPr id="6" name="Text 4"/>
          <p:cNvSpPr/>
          <p:nvPr/>
        </p:nvSpPr>
        <p:spPr>
          <a:xfrm>
            <a:off x="7599521"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Before analysis, data is carefully cleaned and preprocessed to ensure consistency, handle missing values, and transform variables into formats suitable for machine learning models. This step is critical for building robust and reliable predictions.</a:t>
            </a:r>
            <a:endParaRPr lang="en-US" sz="1750" dirty="0"/>
          </a:p>
        </p:txBody>
      </p:sp>
      <p:sp>
        <p:nvSpPr>
          <p:cNvPr id="7" name="TextBox 6">
            <a:extLst>
              <a:ext uri="{FF2B5EF4-FFF2-40B4-BE49-F238E27FC236}">
                <a16:creationId xmlns:a16="http://schemas.microsoft.com/office/drawing/2014/main" id="{CBDB3D3C-08EF-6578-EF07-92D8EC006649}"/>
              </a:ext>
            </a:extLst>
          </p:cNvPr>
          <p:cNvSpPr txBox="1"/>
          <p:nvPr/>
        </p:nvSpPr>
        <p:spPr>
          <a:xfrm>
            <a:off x="12649200" y="7416800"/>
            <a:ext cx="1981200" cy="812800"/>
          </a:xfrm>
          <a:prstGeom prst="rect">
            <a:avLst/>
          </a:prstGeom>
          <a:solidFill>
            <a:schemeClr val="bg1"/>
          </a:solidFill>
        </p:spPr>
        <p:txBody>
          <a:bodyPr wrap="square" rtlCol="0">
            <a:spAutoFit/>
          </a:bodyPr>
          <a:lstStyle/>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49566" y="664726"/>
            <a:ext cx="8017669" cy="1005602"/>
          </a:xfrm>
          <a:prstGeom prst="rect">
            <a:avLst/>
          </a:prstGeom>
          <a:noFill/>
          <a:ln/>
        </p:spPr>
        <p:txBody>
          <a:bodyPr wrap="square" lIns="0" tIns="0" rIns="0" bIns="0" rtlCol="0" anchor="t"/>
          <a:lstStyle/>
          <a:p>
            <a:pPr marL="0" indent="0">
              <a:lnSpc>
                <a:spcPts val="3950"/>
              </a:lnSpc>
              <a:buNone/>
            </a:pPr>
            <a:r>
              <a:rPr lang="en-US" sz="3150" dirty="0">
                <a:solidFill>
                  <a:srgbClr val="3257B8"/>
                </a:solidFill>
                <a:latin typeface="Roboto Slab" pitchFamily="34" charset="0"/>
                <a:ea typeface="Roboto Slab" pitchFamily="34" charset="-122"/>
                <a:cs typeface="Roboto Slab" pitchFamily="34" charset="-120"/>
              </a:rPr>
              <a:t>Feature Engineering for Delay Prediction Models</a:t>
            </a:r>
            <a:endParaRPr lang="en-US" sz="3150" dirty="0"/>
          </a:p>
        </p:txBody>
      </p:sp>
      <p:pic>
        <p:nvPicPr>
          <p:cNvPr id="4" name="Image 1" descr="preencoded.png"/>
          <p:cNvPicPr>
            <a:picLocks noChangeAspect="1"/>
          </p:cNvPicPr>
          <p:nvPr/>
        </p:nvPicPr>
        <p:blipFill>
          <a:blip r:embed="rId4"/>
          <a:stretch>
            <a:fillRect/>
          </a:stretch>
        </p:blipFill>
        <p:spPr>
          <a:xfrm>
            <a:off x="6049566" y="1911668"/>
            <a:ext cx="402312" cy="402312"/>
          </a:xfrm>
          <a:prstGeom prst="rect">
            <a:avLst/>
          </a:prstGeom>
        </p:spPr>
      </p:pic>
      <p:sp>
        <p:nvSpPr>
          <p:cNvPr id="5" name="Text 1"/>
          <p:cNvSpPr/>
          <p:nvPr/>
        </p:nvSpPr>
        <p:spPr>
          <a:xfrm>
            <a:off x="6049566" y="2474833"/>
            <a:ext cx="2018347" cy="251460"/>
          </a:xfrm>
          <a:prstGeom prst="rect">
            <a:avLst/>
          </a:prstGeom>
          <a:noFill/>
          <a:ln/>
        </p:spPr>
        <p:txBody>
          <a:bodyPr wrap="none" lIns="0" tIns="0" rIns="0" bIns="0" rtlCol="0" anchor="t"/>
          <a:lstStyle/>
          <a:p>
            <a:pPr marL="0" indent="0" algn="l">
              <a:lnSpc>
                <a:spcPts val="1950"/>
              </a:lnSpc>
              <a:buNone/>
            </a:pPr>
            <a:r>
              <a:rPr lang="en-US" sz="1550" dirty="0">
                <a:solidFill>
                  <a:srgbClr val="15213F"/>
                </a:solidFill>
                <a:latin typeface="Roboto Slab" pitchFamily="34" charset="0"/>
                <a:ea typeface="Roboto Slab" pitchFamily="34" charset="-122"/>
                <a:cs typeface="Roboto Slab" pitchFamily="34" charset="-120"/>
              </a:rPr>
              <a:t>Historical Flight Data</a:t>
            </a:r>
            <a:endParaRPr lang="en-US" sz="1550" dirty="0"/>
          </a:p>
        </p:txBody>
      </p:sp>
      <p:sp>
        <p:nvSpPr>
          <p:cNvPr id="6" name="Text 2"/>
          <p:cNvSpPr/>
          <p:nvPr/>
        </p:nvSpPr>
        <p:spPr>
          <a:xfrm>
            <a:off x="6049566" y="2822853"/>
            <a:ext cx="2511623" cy="1545193"/>
          </a:xfrm>
          <a:prstGeom prst="rect">
            <a:avLst/>
          </a:prstGeom>
          <a:noFill/>
          <a:ln/>
        </p:spPr>
        <p:txBody>
          <a:bodyPr wrap="square" lIns="0" tIns="0" rIns="0" bIns="0" rtlCol="0" anchor="t"/>
          <a:lstStyle/>
          <a:p>
            <a:pPr marL="0" indent="0" algn="l">
              <a:lnSpc>
                <a:spcPts val="2000"/>
              </a:lnSpc>
              <a:buNone/>
            </a:pPr>
            <a:r>
              <a:rPr lang="en-US" sz="1250" dirty="0">
                <a:solidFill>
                  <a:srgbClr val="15213F"/>
                </a:solidFill>
                <a:latin typeface="Roboto" pitchFamily="34" charset="0"/>
                <a:ea typeface="Roboto" pitchFamily="34" charset="-122"/>
                <a:cs typeface="Roboto" pitchFamily="34" charset="-120"/>
              </a:rPr>
              <a:t>Previous flight records, including departure and arrival times, delays, and cancellations, provide valuable insights into historical patterns and potential predictors of future delays.</a:t>
            </a:r>
            <a:endParaRPr lang="en-US" sz="1250" dirty="0"/>
          </a:p>
        </p:txBody>
      </p:sp>
      <p:pic>
        <p:nvPicPr>
          <p:cNvPr id="7" name="Image 2" descr="preencoded.png"/>
          <p:cNvPicPr>
            <a:picLocks noChangeAspect="1"/>
          </p:cNvPicPr>
          <p:nvPr/>
        </p:nvPicPr>
        <p:blipFill>
          <a:blip r:embed="rId5"/>
          <a:stretch>
            <a:fillRect/>
          </a:stretch>
        </p:blipFill>
        <p:spPr>
          <a:xfrm>
            <a:off x="8802529" y="1911668"/>
            <a:ext cx="402312" cy="402312"/>
          </a:xfrm>
          <a:prstGeom prst="rect">
            <a:avLst/>
          </a:prstGeom>
        </p:spPr>
      </p:pic>
      <p:sp>
        <p:nvSpPr>
          <p:cNvPr id="8" name="Text 3"/>
          <p:cNvSpPr/>
          <p:nvPr/>
        </p:nvSpPr>
        <p:spPr>
          <a:xfrm>
            <a:off x="8802529" y="2474833"/>
            <a:ext cx="2011680" cy="251460"/>
          </a:xfrm>
          <a:prstGeom prst="rect">
            <a:avLst/>
          </a:prstGeom>
          <a:noFill/>
          <a:ln/>
        </p:spPr>
        <p:txBody>
          <a:bodyPr wrap="none" lIns="0" tIns="0" rIns="0" bIns="0" rtlCol="0" anchor="t"/>
          <a:lstStyle/>
          <a:p>
            <a:pPr marL="0" indent="0" algn="l">
              <a:lnSpc>
                <a:spcPts val="1950"/>
              </a:lnSpc>
              <a:buNone/>
            </a:pPr>
            <a:r>
              <a:rPr lang="en-US" sz="1550" dirty="0">
                <a:solidFill>
                  <a:srgbClr val="15213F"/>
                </a:solidFill>
                <a:latin typeface="Roboto Slab" pitchFamily="34" charset="0"/>
                <a:ea typeface="Roboto Slab" pitchFamily="34" charset="-122"/>
                <a:cs typeface="Roboto Slab" pitchFamily="34" charset="-120"/>
              </a:rPr>
              <a:t>Weather Data</a:t>
            </a:r>
            <a:endParaRPr lang="en-US" sz="1550" dirty="0"/>
          </a:p>
        </p:txBody>
      </p:sp>
      <p:sp>
        <p:nvSpPr>
          <p:cNvPr id="9" name="Text 4"/>
          <p:cNvSpPr/>
          <p:nvPr/>
        </p:nvSpPr>
        <p:spPr>
          <a:xfrm>
            <a:off x="8802529" y="2822853"/>
            <a:ext cx="2511623" cy="1802725"/>
          </a:xfrm>
          <a:prstGeom prst="rect">
            <a:avLst/>
          </a:prstGeom>
          <a:noFill/>
          <a:ln/>
        </p:spPr>
        <p:txBody>
          <a:bodyPr wrap="square" lIns="0" tIns="0" rIns="0" bIns="0" rtlCol="0" anchor="t"/>
          <a:lstStyle/>
          <a:p>
            <a:pPr marL="0" indent="0" algn="l">
              <a:lnSpc>
                <a:spcPts val="2000"/>
              </a:lnSpc>
              <a:buNone/>
            </a:pPr>
            <a:r>
              <a:rPr lang="en-US" sz="1250" dirty="0">
                <a:solidFill>
                  <a:srgbClr val="15213F"/>
                </a:solidFill>
                <a:latin typeface="Roboto" pitchFamily="34" charset="0"/>
                <a:ea typeface="Roboto" pitchFamily="34" charset="-122"/>
                <a:cs typeface="Roboto" pitchFamily="34" charset="-120"/>
              </a:rPr>
              <a:t>Weather conditions, such as wind speed, temperature, and precipitation, can significantly impact flight operations and contribute to delays. Real-time and historical weather data are essential for accurate predictions.</a:t>
            </a:r>
            <a:endParaRPr lang="en-US" sz="1250" dirty="0"/>
          </a:p>
        </p:txBody>
      </p:sp>
      <p:pic>
        <p:nvPicPr>
          <p:cNvPr id="10" name="Image 3" descr="preencoded.png"/>
          <p:cNvPicPr>
            <a:picLocks noChangeAspect="1"/>
          </p:cNvPicPr>
          <p:nvPr/>
        </p:nvPicPr>
        <p:blipFill>
          <a:blip r:embed="rId6"/>
          <a:stretch>
            <a:fillRect/>
          </a:stretch>
        </p:blipFill>
        <p:spPr>
          <a:xfrm>
            <a:off x="11555492" y="1911668"/>
            <a:ext cx="402312" cy="402312"/>
          </a:xfrm>
          <a:prstGeom prst="rect">
            <a:avLst/>
          </a:prstGeom>
        </p:spPr>
      </p:pic>
      <p:sp>
        <p:nvSpPr>
          <p:cNvPr id="11" name="Text 5"/>
          <p:cNvSpPr/>
          <p:nvPr/>
        </p:nvSpPr>
        <p:spPr>
          <a:xfrm>
            <a:off x="11555492" y="2474833"/>
            <a:ext cx="2011680" cy="251460"/>
          </a:xfrm>
          <a:prstGeom prst="rect">
            <a:avLst/>
          </a:prstGeom>
          <a:noFill/>
          <a:ln/>
        </p:spPr>
        <p:txBody>
          <a:bodyPr wrap="none" lIns="0" tIns="0" rIns="0" bIns="0" rtlCol="0" anchor="t"/>
          <a:lstStyle/>
          <a:p>
            <a:pPr marL="0" indent="0" algn="l">
              <a:lnSpc>
                <a:spcPts val="1950"/>
              </a:lnSpc>
              <a:buNone/>
            </a:pPr>
            <a:r>
              <a:rPr lang="en-US" sz="1550" dirty="0">
                <a:solidFill>
                  <a:srgbClr val="15213F"/>
                </a:solidFill>
                <a:latin typeface="Roboto Slab" pitchFamily="34" charset="0"/>
                <a:ea typeface="Roboto Slab" pitchFamily="34" charset="-122"/>
                <a:cs typeface="Roboto Slab" pitchFamily="34" charset="-120"/>
              </a:rPr>
              <a:t>Airport Information</a:t>
            </a:r>
            <a:endParaRPr lang="en-US" sz="1550" dirty="0"/>
          </a:p>
        </p:txBody>
      </p:sp>
      <p:sp>
        <p:nvSpPr>
          <p:cNvPr id="12" name="Text 6"/>
          <p:cNvSpPr/>
          <p:nvPr/>
        </p:nvSpPr>
        <p:spPr>
          <a:xfrm>
            <a:off x="11555492" y="2822853"/>
            <a:ext cx="2511623" cy="1802725"/>
          </a:xfrm>
          <a:prstGeom prst="rect">
            <a:avLst/>
          </a:prstGeom>
          <a:noFill/>
          <a:ln/>
        </p:spPr>
        <p:txBody>
          <a:bodyPr wrap="square" lIns="0" tIns="0" rIns="0" bIns="0" rtlCol="0" anchor="t"/>
          <a:lstStyle/>
          <a:p>
            <a:pPr marL="0" indent="0" algn="l">
              <a:lnSpc>
                <a:spcPts val="2000"/>
              </a:lnSpc>
              <a:buNone/>
            </a:pPr>
            <a:r>
              <a:rPr lang="en-US" sz="1250" dirty="0">
                <a:solidFill>
                  <a:srgbClr val="15213F"/>
                </a:solidFill>
                <a:latin typeface="Roboto" pitchFamily="34" charset="0"/>
                <a:ea typeface="Roboto" pitchFamily="34" charset="-122"/>
                <a:cs typeface="Roboto" pitchFamily="34" charset="-120"/>
              </a:rPr>
              <a:t>Airport capacity, runway availability, and traffic congestion can influence flight delays. We incorporate information about airports, including their layout, operations, and historical traffic patterns.</a:t>
            </a:r>
            <a:endParaRPr lang="en-US" sz="1250" dirty="0"/>
          </a:p>
        </p:txBody>
      </p:sp>
      <p:pic>
        <p:nvPicPr>
          <p:cNvPr id="13" name="Image 4" descr="preencoded.png"/>
          <p:cNvPicPr>
            <a:picLocks noChangeAspect="1"/>
          </p:cNvPicPr>
          <p:nvPr/>
        </p:nvPicPr>
        <p:blipFill>
          <a:blip r:embed="rId7"/>
          <a:stretch>
            <a:fillRect/>
          </a:stretch>
        </p:blipFill>
        <p:spPr>
          <a:xfrm>
            <a:off x="6049566" y="5108377"/>
            <a:ext cx="402312" cy="402312"/>
          </a:xfrm>
          <a:prstGeom prst="rect">
            <a:avLst/>
          </a:prstGeom>
        </p:spPr>
      </p:pic>
      <p:sp>
        <p:nvSpPr>
          <p:cNvPr id="14" name="Text 7"/>
          <p:cNvSpPr/>
          <p:nvPr/>
        </p:nvSpPr>
        <p:spPr>
          <a:xfrm>
            <a:off x="6049566" y="5671542"/>
            <a:ext cx="2045732" cy="251460"/>
          </a:xfrm>
          <a:prstGeom prst="rect">
            <a:avLst/>
          </a:prstGeom>
          <a:noFill/>
          <a:ln/>
        </p:spPr>
        <p:txBody>
          <a:bodyPr wrap="none" lIns="0" tIns="0" rIns="0" bIns="0" rtlCol="0" anchor="t"/>
          <a:lstStyle/>
          <a:p>
            <a:pPr marL="0" indent="0" algn="l">
              <a:lnSpc>
                <a:spcPts val="1950"/>
              </a:lnSpc>
              <a:buNone/>
            </a:pPr>
            <a:r>
              <a:rPr lang="en-US" sz="1550" dirty="0">
                <a:solidFill>
                  <a:srgbClr val="15213F"/>
                </a:solidFill>
                <a:latin typeface="Roboto Slab" pitchFamily="34" charset="0"/>
                <a:ea typeface="Roboto Slab" pitchFamily="34" charset="-122"/>
                <a:cs typeface="Roboto Slab" pitchFamily="34" charset="-120"/>
              </a:rPr>
              <a:t>Aircraft Maintenance</a:t>
            </a:r>
            <a:endParaRPr lang="en-US" sz="1550" dirty="0"/>
          </a:p>
        </p:txBody>
      </p:sp>
      <p:sp>
        <p:nvSpPr>
          <p:cNvPr id="15" name="Text 8"/>
          <p:cNvSpPr/>
          <p:nvPr/>
        </p:nvSpPr>
        <p:spPr>
          <a:xfrm>
            <a:off x="6049566" y="6019562"/>
            <a:ext cx="2511623" cy="1545193"/>
          </a:xfrm>
          <a:prstGeom prst="rect">
            <a:avLst/>
          </a:prstGeom>
          <a:noFill/>
          <a:ln/>
        </p:spPr>
        <p:txBody>
          <a:bodyPr wrap="square" lIns="0" tIns="0" rIns="0" bIns="0" rtlCol="0" anchor="t"/>
          <a:lstStyle/>
          <a:p>
            <a:pPr marL="0" indent="0" algn="l">
              <a:lnSpc>
                <a:spcPts val="2000"/>
              </a:lnSpc>
              <a:buNone/>
            </a:pPr>
            <a:r>
              <a:rPr lang="en-US" sz="1250" dirty="0">
                <a:solidFill>
                  <a:srgbClr val="15213F"/>
                </a:solidFill>
                <a:latin typeface="Roboto" pitchFamily="34" charset="0"/>
                <a:ea typeface="Roboto" pitchFamily="34" charset="-122"/>
                <a:cs typeface="Roboto" pitchFamily="34" charset="-120"/>
              </a:rPr>
              <a:t>Aircraft maintenance schedules and any known issues can affect flight delays. We include information about aircraft type, age, and maintenance records in our prediction models.</a:t>
            </a:r>
            <a:endParaRPr lang="en-US" sz="1250" dirty="0"/>
          </a:p>
        </p:txBody>
      </p:sp>
      <p:sp>
        <p:nvSpPr>
          <p:cNvPr id="16" name="TextBox 15">
            <a:extLst>
              <a:ext uri="{FF2B5EF4-FFF2-40B4-BE49-F238E27FC236}">
                <a16:creationId xmlns:a16="http://schemas.microsoft.com/office/drawing/2014/main" id="{CB880941-D48C-65C2-DA12-DA75F041263E}"/>
              </a:ext>
            </a:extLst>
          </p:cNvPr>
          <p:cNvSpPr txBox="1"/>
          <p:nvPr/>
        </p:nvSpPr>
        <p:spPr>
          <a:xfrm>
            <a:off x="12666133" y="7564755"/>
            <a:ext cx="1964267" cy="546312"/>
          </a:xfrm>
          <a:prstGeom prst="rect">
            <a:avLst/>
          </a:prstGeom>
          <a:solidFill>
            <a:schemeClr val="bg1"/>
          </a:solidFill>
        </p:spPr>
        <p:txBody>
          <a:bodyPr wrap="square" rtlCol="0">
            <a:spAutoFit/>
          </a:bodyPr>
          <a:lstStyle/>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79953" y="658178"/>
            <a:ext cx="9624179" cy="517684"/>
          </a:xfrm>
          <a:prstGeom prst="rect">
            <a:avLst/>
          </a:prstGeom>
          <a:noFill/>
          <a:ln/>
        </p:spPr>
        <p:txBody>
          <a:bodyPr wrap="none" lIns="0" tIns="0" rIns="0" bIns="0" rtlCol="0" anchor="t"/>
          <a:lstStyle/>
          <a:p>
            <a:pPr marL="0" indent="0">
              <a:lnSpc>
                <a:spcPts val="4050"/>
              </a:lnSpc>
              <a:buNone/>
            </a:pPr>
            <a:r>
              <a:rPr lang="en-US" sz="3250" dirty="0">
                <a:solidFill>
                  <a:srgbClr val="3257B8"/>
                </a:solidFill>
                <a:latin typeface="Roboto Slab" pitchFamily="34" charset="0"/>
                <a:ea typeface="Roboto Slab" pitchFamily="34" charset="-122"/>
                <a:cs typeface="Roboto Slab" pitchFamily="34" charset="-120"/>
              </a:rPr>
              <a:t>Machine Learning Modules for Delay Forecasting</a:t>
            </a:r>
            <a:endParaRPr lang="en-US" sz="3250" dirty="0"/>
          </a:p>
        </p:txBody>
      </p:sp>
      <p:pic>
        <p:nvPicPr>
          <p:cNvPr id="3" name="Image 0" descr="preencoded.png"/>
          <p:cNvPicPr>
            <a:picLocks noChangeAspect="1"/>
          </p:cNvPicPr>
          <p:nvPr/>
        </p:nvPicPr>
        <p:blipFill>
          <a:blip r:embed="rId3"/>
          <a:stretch>
            <a:fillRect/>
          </a:stretch>
        </p:blipFill>
        <p:spPr>
          <a:xfrm>
            <a:off x="3114080" y="1507212"/>
            <a:ext cx="1666875" cy="1485067"/>
          </a:xfrm>
          <a:prstGeom prst="rect">
            <a:avLst/>
          </a:prstGeom>
        </p:spPr>
      </p:pic>
      <p:sp>
        <p:nvSpPr>
          <p:cNvPr id="4" name="Text 1"/>
          <p:cNvSpPr/>
          <p:nvPr/>
        </p:nvSpPr>
        <p:spPr>
          <a:xfrm>
            <a:off x="3904774" y="2281833"/>
            <a:ext cx="85368" cy="331470"/>
          </a:xfrm>
          <a:prstGeom prst="rect">
            <a:avLst/>
          </a:prstGeom>
          <a:noFill/>
          <a:ln/>
        </p:spPr>
        <p:txBody>
          <a:bodyPr wrap="none" lIns="0" tIns="0" rIns="0" bIns="0" rtlCol="0" anchor="t"/>
          <a:lstStyle/>
          <a:p>
            <a:pPr marL="0" indent="0" algn="ctr">
              <a:lnSpc>
                <a:spcPts val="2600"/>
              </a:lnSpc>
              <a:buNone/>
            </a:pPr>
            <a:r>
              <a:rPr lang="en-US" sz="1600" dirty="0">
                <a:solidFill>
                  <a:srgbClr val="15213F"/>
                </a:solidFill>
                <a:latin typeface="Roboto Slab" pitchFamily="34" charset="0"/>
                <a:ea typeface="Roboto Slab" pitchFamily="34" charset="-122"/>
                <a:cs typeface="Roboto Slab" pitchFamily="34" charset="-120"/>
              </a:rPr>
              <a:t>1</a:t>
            </a:r>
            <a:endParaRPr lang="en-US" sz="1600" dirty="0"/>
          </a:p>
        </p:txBody>
      </p:sp>
      <p:sp>
        <p:nvSpPr>
          <p:cNvPr id="5" name="Text 2"/>
          <p:cNvSpPr/>
          <p:nvPr/>
        </p:nvSpPr>
        <p:spPr>
          <a:xfrm>
            <a:off x="4946571" y="1805345"/>
            <a:ext cx="2071211" cy="258961"/>
          </a:xfrm>
          <a:prstGeom prst="rect">
            <a:avLst/>
          </a:prstGeom>
          <a:noFill/>
          <a:ln/>
        </p:spPr>
        <p:txBody>
          <a:bodyPr wrap="none" lIns="0" tIns="0" rIns="0" bIns="0" rtlCol="0" anchor="t"/>
          <a:lstStyle/>
          <a:p>
            <a:pPr marL="0" indent="0" algn="l">
              <a:lnSpc>
                <a:spcPts val="2000"/>
              </a:lnSpc>
              <a:buNone/>
            </a:pPr>
            <a:r>
              <a:rPr lang="en-US" sz="1600" dirty="0">
                <a:solidFill>
                  <a:srgbClr val="15213F"/>
                </a:solidFill>
                <a:latin typeface="Roboto Slab" pitchFamily="34" charset="0"/>
                <a:ea typeface="Roboto Slab" pitchFamily="34" charset="-122"/>
                <a:cs typeface="Roboto Slab" pitchFamily="34" charset="-120"/>
              </a:rPr>
              <a:t>Regression Models</a:t>
            </a:r>
            <a:endParaRPr lang="en-US" sz="1600" dirty="0"/>
          </a:p>
        </p:txBody>
      </p:sp>
      <p:sp>
        <p:nvSpPr>
          <p:cNvPr id="6" name="Text 3"/>
          <p:cNvSpPr/>
          <p:nvPr/>
        </p:nvSpPr>
        <p:spPr>
          <a:xfrm>
            <a:off x="4946571" y="2163723"/>
            <a:ext cx="8938260" cy="530304"/>
          </a:xfrm>
          <a:prstGeom prst="rect">
            <a:avLst/>
          </a:prstGeom>
          <a:noFill/>
          <a:ln/>
        </p:spPr>
        <p:txBody>
          <a:bodyPr wrap="square" lIns="0" tIns="0" rIns="0" bIns="0" rtlCol="0" anchor="t"/>
          <a:lstStyle/>
          <a:p>
            <a:pPr marL="0" indent="0" algn="l">
              <a:lnSpc>
                <a:spcPts val="2050"/>
              </a:lnSpc>
              <a:buNone/>
            </a:pPr>
            <a:r>
              <a:rPr lang="en-US" sz="1300" dirty="0">
                <a:solidFill>
                  <a:srgbClr val="15213F"/>
                </a:solidFill>
                <a:latin typeface="Roboto" pitchFamily="34" charset="0"/>
                <a:ea typeface="Roboto" pitchFamily="34" charset="-122"/>
                <a:cs typeface="Roboto" pitchFamily="34" charset="-120"/>
              </a:rPr>
              <a:t>Regression models, such as linear regression and support vector machines, can predict delay duration based on input features.</a:t>
            </a:r>
            <a:endParaRPr lang="en-US" sz="1300" dirty="0"/>
          </a:p>
        </p:txBody>
      </p:sp>
      <p:sp>
        <p:nvSpPr>
          <p:cNvPr id="7" name="Shape 4"/>
          <p:cNvSpPr/>
          <p:nvPr/>
        </p:nvSpPr>
        <p:spPr>
          <a:xfrm>
            <a:off x="4822269" y="3003352"/>
            <a:ext cx="9186863" cy="11430"/>
          </a:xfrm>
          <a:prstGeom prst="roundRect">
            <a:avLst>
              <a:gd name="adj" fmla="val 217462"/>
            </a:avLst>
          </a:prstGeom>
          <a:solidFill>
            <a:srgbClr val="CFD2D8"/>
          </a:solidFill>
          <a:ln/>
        </p:spPr>
      </p:sp>
      <p:pic>
        <p:nvPicPr>
          <p:cNvPr id="8" name="Image 1" descr="preencoded.png"/>
          <p:cNvPicPr>
            <a:picLocks noChangeAspect="1"/>
          </p:cNvPicPr>
          <p:nvPr/>
        </p:nvPicPr>
        <p:blipFill>
          <a:blip r:embed="rId4"/>
          <a:stretch>
            <a:fillRect/>
          </a:stretch>
        </p:blipFill>
        <p:spPr>
          <a:xfrm>
            <a:off x="2280523" y="3033593"/>
            <a:ext cx="3333869" cy="1485067"/>
          </a:xfrm>
          <a:prstGeom prst="rect">
            <a:avLst/>
          </a:prstGeom>
        </p:spPr>
      </p:pic>
      <p:sp>
        <p:nvSpPr>
          <p:cNvPr id="9" name="Text 5"/>
          <p:cNvSpPr/>
          <p:nvPr/>
        </p:nvSpPr>
        <p:spPr>
          <a:xfrm>
            <a:off x="3890248" y="3610332"/>
            <a:ext cx="114419" cy="331470"/>
          </a:xfrm>
          <a:prstGeom prst="rect">
            <a:avLst/>
          </a:prstGeom>
          <a:noFill/>
          <a:ln/>
        </p:spPr>
        <p:txBody>
          <a:bodyPr wrap="none" lIns="0" tIns="0" rIns="0" bIns="0" rtlCol="0" anchor="t"/>
          <a:lstStyle/>
          <a:p>
            <a:pPr marL="0" indent="0" algn="ctr">
              <a:lnSpc>
                <a:spcPts val="2600"/>
              </a:lnSpc>
              <a:buNone/>
            </a:pPr>
            <a:r>
              <a:rPr lang="en-US" sz="1600" dirty="0">
                <a:solidFill>
                  <a:srgbClr val="15213F"/>
                </a:solidFill>
                <a:latin typeface="Roboto Slab" pitchFamily="34" charset="0"/>
                <a:ea typeface="Roboto Slab" pitchFamily="34" charset="-122"/>
                <a:cs typeface="Roboto Slab" pitchFamily="34" charset="-120"/>
              </a:rPr>
              <a:t>2</a:t>
            </a:r>
            <a:endParaRPr lang="en-US" sz="1600" dirty="0"/>
          </a:p>
        </p:txBody>
      </p:sp>
      <p:sp>
        <p:nvSpPr>
          <p:cNvPr id="10" name="Text 6"/>
          <p:cNvSpPr/>
          <p:nvPr/>
        </p:nvSpPr>
        <p:spPr>
          <a:xfrm>
            <a:off x="5780008" y="3331726"/>
            <a:ext cx="2104192" cy="258961"/>
          </a:xfrm>
          <a:prstGeom prst="rect">
            <a:avLst/>
          </a:prstGeom>
          <a:noFill/>
          <a:ln/>
        </p:spPr>
        <p:txBody>
          <a:bodyPr wrap="none" lIns="0" tIns="0" rIns="0" bIns="0" rtlCol="0" anchor="t"/>
          <a:lstStyle/>
          <a:p>
            <a:pPr marL="0" indent="0" algn="l">
              <a:lnSpc>
                <a:spcPts val="2000"/>
              </a:lnSpc>
              <a:buNone/>
            </a:pPr>
            <a:r>
              <a:rPr lang="en-US" sz="1600" dirty="0">
                <a:solidFill>
                  <a:srgbClr val="15213F"/>
                </a:solidFill>
                <a:latin typeface="Roboto Slab" pitchFamily="34" charset="0"/>
                <a:ea typeface="Roboto Slab" pitchFamily="34" charset="-122"/>
                <a:cs typeface="Roboto Slab" pitchFamily="34" charset="-120"/>
              </a:rPr>
              <a:t>Classification Models</a:t>
            </a:r>
            <a:endParaRPr lang="en-US" sz="1600" dirty="0"/>
          </a:p>
        </p:txBody>
      </p:sp>
      <p:sp>
        <p:nvSpPr>
          <p:cNvPr id="11" name="Text 7"/>
          <p:cNvSpPr/>
          <p:nvPr/>
        </p:nvSpPr>
        <p:spPr>
          <a:xfrm>
            <a:off x="5780008" y="3690104"/>
            <a:ext cx="8104823" cy="530304"/>
          </a:xfrm>
          <a:prstGeom prst="rect">
            <a:avLst/>
          </a:prstGeom>
          <a:noFill/>
          <a:ln/>
        </p:spPr>
        <p:txBody>
          <a:bodyPr wrap="square" lIns="0" tIns="0" rIns="0" bIns="0" rtlCol="0" anchor="t"/>
          <a:lstStyle/>
          <a:p>
            <a:pPr marL="0" indent="0" algn="l">
              <a:lnSpc>
                <a:spcPts val="2050"/>
              </a:lnSpc>
              <a:buNone/>
            </a:pPr>
            <a:r>
              <a:rPr lang="en-US" sz="1300" dirty="0">
                <a:solidFill>
                  <a:srgbClr val="15213F"/>
                </a:solidFill>
                <a:latin typeface="Roboto" pitchFamily="34" charset="0"/>
                <a:ea typeface="Roboto" pitchFamily="34" charset="-122"/>
                <a:cs typeface="Roboto" pitchFamily="34" charset="-120"/>
              </a:rPr>
              <a:t>Classification models, like logistic regression and decision trees, can predict whether a flight will be delayed or not.</a:t>
            </a:r>
            <a:endParaRPr lang="en-US" sz="1300" dirty="0"/>
          </a:p>
        </p:txBody>
      </p:sp>
      <p:sp>
        <p:nvSpPr>
          <p:cNvPr id="12" name="Shape 8"/>
          <p:cNvSpPr/>
          <p:nvPr/>
        </p:nvSpPr>
        <p:spPr>
          <a:xfrm>
            <a:off x="5655707" y="4529733"/>
            <a:ext cx="8353425" cy="11430"/>
          </a:xfrm>
          <a:prstGeom prst="roundRect">
            <a:avLst>
              <a:gd name="adj" fmla="val 217462"/>
            </a:avLst>
          </a:prstGeom>
          <a:solidFill>
            <a:srgbClr val="CFD2D8"/>
          </a:solidFill>
          <a:ln/>
        </p:spPr>
      </p:sp>
      <p:pic>
        <p:nvPicPr>
          <p:cNvPr id="13" name="Image 2" descr="preencoded.png"/>
          <p:cNvPicPr>
            <a:picLocks noChangeAspect="1"/>
          </p:cNvPicPr>
          <p:nvPr/>
        </p:nvPicPr>
        <p:blipFill>
          <a:blip r:embed="rId5"/>
          <a:stretch>
            <a:fillRect/>
          </a:stretch>
        </p:blipFill>
        <p:spPr>
          <a:xfrm>
            <a:off x="1447086" y="4559975"/>
            <a:ext cx="5000863" cy="1485067"/>
          </a:xfrm>
          <a:prstGeom prst="rect">
            <a:avLst/>
          </a:prstGeom>
        </p:spPr>
      </p:pic>
      <p:sp>
        <p:nvSpPr>
          <p:cNvPr id="14" name="Text 9"/>
          <p:cNvSpPr/>
          <p:nvPr/>
        </p:nvSpPr>
        <p:spPr>
          <a:xfrm>
            <a:off x="3891439" y="5136713"/>
            <a:ext cx="111919" cy="331470"/>
          </a:xfrm>
          <a:prstGeom prst="rect">
            <a:avLst/>
          </a:prstGeom>
          <a:noFill/>
          <a:ln/>
        </p:spPr>
        <p:txBody>
          <a:bodyPr wrap="none" lIns="0" tIns="0" rIns="0" bIns="0" rtlCol="0" anchor="t"/>
          <a:lstStyle/>
          <a:p>
            <a:pPr marL="0" indent="0" algn="ctr">
              <a:lnSpc>
                <a:spcPts val="2600"/>
              </a:lnSpc>
              <a:buNone/>
            </a:pPr>
            <a:r>
              <a:rPr lang="en-US" sz="1600" dirty="0">
                <a:solidFill>
                  <a:srgbClr val="15213F"/>
                </a:solidFill>
                <a:latin typeface="Roboto Slab" pitchFamily="34" charset="0"/>
                <a:ea typeface="Roboto Slab" pitchFamily="34" charset="-122"/>
                <a:cs typeface="Roboto Slab" pitchFamily="34" charset="-120"/>
              </a:rPr>
              <a:t>3</a:t>
            </a:r>
            <a:endParaRPr lang="en-US" sz="1600" dirty="0"/>
          </a:p>
        </p:txBody>
      </p:sp>
      <p:sp>
        <p:nvSpPr>
          <p:cNvPr id="15" name="Text 10"/>
          <p:cNvSpPr/>
          <p:nvPr/>
        </p:nvSpPr>
        <p:spPr>
          <a:xfrm>
            <a:off x="6613565" y="4858107"/>
            <a:ext cx="2071211" cy="258961"/>
          </a:xfrm>
          <a:prstGeom prst="rect">
            <a:avLst/>
          </a:prstGeom>
          <a:noFill/>
          <a:ln/>
        </p:spPr>
        <p:txBody>
          <a:bodyPr wrap="none" lIns="0" tIns="0" rIns="0" bIns="0" rtlCol="0" anchor="t"/>
          <a:lstStyle/>
          <a:p>
            <a:pPr marL="0" indent="0" algn="l">
              <a:lnSpc>
                <a:spcPts val="2000"/>
              </a:lnSpc>
              <a:buNone/>
            </a:pPr>
            <a:r>
              <a:rPr lang="en-US" sz="1600" dirty="0">
                <a:solidFill>
                  <a:srgbClr val="15213F"/>
                </a:solidFill>
                <a:latin typeface="Roboto Slab" pitchFamily="34" charset="0"/>
                <a:ea typeface="Roboto Slab" pitchFamily="34" charset="-122"/>
                <a:cs typeface="Roboto Slab" pitchFamily="34" charset="-120"/>
              </a:rPr>
              <a:t>Ensemble Methods</a:t>
            </a:r>
            <a:endParaRPr lang="en-US" sz="1600" dirty="0"/>
          </a:p>
        </p:txBody>
      </p:sp>
      <p:sp>
        <p:nvSpPr>
          <p:cNvPr id="16" name="Text 11"/>
          <p:cNvSpPr/>
          <p:nvPr/>
        </p:nvSpPr>
        <p:spPr>
          <a:xfrm>
            <a:off x="6613565" y="5216485"/>
            <a:ext cx="7271266" cy="530304"/>
          </a:xfrm>
          <a:prstGeom prst="rect">
            <a:avLst/>
          </a:prstGeom>
          <a:noFill/>
          <a:ln/>
        </p:spPr>
        <p:txBody>
          <a:bodyPr wrap="square" lIns="0" tIns="0" rIns="0" bIns="0" rtlCol="0" anchor="t"/>
          <a:lstStyle/>
          <a:p>
            <a:pPr marL="0" indent="0" algn="l">
              <a:lnSpc>
                <a:spcPts val="2050"/>
              </a:lnSpc>
              <a:buNone/>
            </a:pPr>
            <a:r>
              <a:rPr lang="en-US" sz="1300" dirty="0">
                <a:solidFill>
                  <a:srgbClr val="15213F"/>
                </a:solidFill>
                <a:latin typeface="Roboto" pitchFamily="34" charset="0"/>
                <a:ea typeface="Roboto" pitchFamily="34" charset="-122"/>
                <a:cs typeface="Roboto" pitchFamily="34" charset="-120"/>
              </a:rPr>
              <a:t>Ensemble methods combine multiple models to improve prediction accuracy and robustness, leveraging the strengths of different algorithms.</a:t>
            </a:r>
            <a:endParaRPr lang="en-US" sz="1300" dirty="0"/>
          </a:p>
        </p:txBody>
      </p:sp>
      <p:sp>
        <p:nvSpPr>
          <p:cNvPr id="17" name="Shape 12"/>
          <p:cNvSpPr/>
          <p:nvPr/>
        </p:nvSpPr>
        <p:spPr>
          <a:xfrm>
            <a:off x="6489263" y="6056114"/>
            <a:ext cx="7519868" cy="11430"/>
          </a:xfrm>
          <a:prstGeom prst="roundRect">
            <a:avLst>
              <a:gd name="adj" fmla="val 217462"/>
            </a:avLst>
          </a:prstGeom>
          <a:solidFill>
            <a:srgbClr val="CFD2D8"/>
          </a:solidFill>
          <a:ln/>
        </p:spPr>
      </p:sp>
      <p:pic>
        <p:nvPicPr>
          <p:cNvPr id="18" name="Image 3" descr="preencoded.png"/>
          <p:cNvPicPr>
            <a:picLocks noChangeAspect="1"/>
          </p:cNvPicPr>
          <p:nvPr/>
        </p:nvPicPr>
        <p:blipFill>
          <a:blip r:embed="rId6"/>
          <a:stretch>
            <a:fillRect/>
          </a:stretch>
        </p:blipFill>
        <p:spPr>
          <a:xfrm>
            <a:off x="613529" y="6086356"/>
            <a:ext cx="6667857" cy="1485067"/>
          </a:xfrm>
          <a:prstGeom prst="rect">
            <a:avLst/>
          </a:prstGeom>
        </p:spPr>
      </p:pic>
      <p:sp>
        <p:nvSpPr>
          <p:cNvPr id="19" name="Text 13"/>
          <p:cNvSpPr/>
          <p:nvPr/>
        </p:nvSpPr>
        <p:spPr>
          <a:xfrm>
            <a:off x="3887391" y="6663095"/>
            <a:ext cx="120015" cy="331470"/>
          </a:xfrm>
          <a:prstGeom prst="rect">
            <a:avLst/>
          </a:prstGeom>
          <a:noFill/>
          <a:ln/>
        </p:spPr>
        <p:txBody>
          <a:bodyPr wrap="none" lIns="0" tIns="0" rIns="0" bIns="0" rtlCol="0" anchor="t"/>
          <a:lstStyle/>
          <a:p>
            <a:pPr marL="0" indent="0" algn="ctr">
              <a:lnSpc>
                <a:spcPts val="2600"/>
              </a:lnSpc>
              <a:buNone/>
            </a:pPr>
            <a:r>
              <a:rPr lang="en-US" sz="1600" dirty="0">
                <a:solidFill>
                  <a:srgbClr val="15213F"/>
                </a:solidFill>
                <a:latin typeface="Roboto Slab" pitchFamily="34" charset="0"/>
                <a:ea typeface="Roboto Slab" pitchFamily="34" charset="-122"/>
                <a:cs typeface="Roboto Slab" pitchFamily="34" charset="-120"/>
              </a:rPr>
              <a:t>4</a:t>
            </a:r>
            <a:endParaRPr lang="en-US" sz="1600" dirty="0"/>
          </a:p>
        </p:txBody>
      </p:sp>
      <p:sp>
        <p:nvSpPr>
          <p:cNvPr id="20" name="Text 14"/>
          <p:cNvSpPr/>
          <p:nvPr/>
        </p:nvSpPr>
        <p:spPr>
          <a:xfrm>
            <a:off x="7447002" y="6251972"/>
            <a:ext cx="2420898" cy="258961"/>
          </a:xfrm>
          <a:prstGeom prst="rect">
            <a:avLst/>
          </a:prstGeom>
          <a:noFill/>
          <a:ln/>
        </p:spPr>
        <p:txBody>
          <a:bodyPr wrap="none" lIns="0" tIns="0" rIns="0" bIns="0" rtlCol="0" anchor="t"/>
          <a:lstStyle/>
          <a:p>
            <a:pPr marL="0" indent="0" algn="l">
              <a:lnSpc>
                <a:spcPts val="2000"/>
              </a:lnSpc>
              <a:buNone/>
            </a:pPr>
            <a:r>
              <a:rPr lang="en-US" sz="1600" dirty="0">
                <a:solidFill>
                  <a:srgbClr val="15213F"/>
                </a:solidFill>
                <a:latin typeface="Roboto Slab" pitchFamily="34" charset="0"/>
                <a:ea typeface="Roboto Slab" pitchFamily="34" charset="-122"/>
                <a:cs typeface="Roboto Slab" pitchFamily="34" charset="-120"/>
              </a:rPr>
              <a:t>Deep Learning Networks</a:t>
            </a:r>
            <a:endParaRPr lang="en-US" sz="1600" dirty="0"/>
          </a:p>
        </p:txBody>
      </p:sp>
      <p:sp>
        <p:nvSpPr>
          <p:cNvPr id="21" name="Text 15"/>
          <p:cNvSpPr/>
          <p:nvPr/>
        </p:nvSpPr>
        <p:spPr>
          <a:xfrm>
            <a:off x="7447002" y="6610350"/>
            <a:ext cx="6437828" cy="795457"/>
          </a:xfrm>
          <a:prstGeom prst="rect">
            <a:avLst/>
          </a:prstGeom>
          <a:noFill/>
          <a:ln/>
        </p:spPr>
        <p:txBody>
          <a:bodyPr wrap="square" lIns="0" tIns="0" rIns="0" bIns="0" rtlCol="0" anchor="t"/>
          <a:lstStyle/>
          <a:p>
            <a:pPr marL="0" indent="0" algn="l">
              <a:lnSpc>
                <a:spcPts val="2050"/>
              </a:lnSpc>
              <a:buNone/>
            </a:pPr>
            <a:r>
              <a:rPr lang="en-US" sz="1300" dirty="0">
                <a:solidFill>
                  <a:srgbClr val="15213F"/>
                </a:solidFill>
                <a:latin typeface="Roboto" pitchFamily="34" charset="0"/>
                <a:ea typeface="Roboto" pitchFamily="34" charset="-122"/>
                <a:cs typeface="Roboto" pitchFamily="34" charset="-120"/>
              </a:rPr>
              <a:t>Deep learning networks, such as recurrent neural networks and convolutional neural networks, can analyze complex relationships and learn hierarchical representations from data, potentially leading to highly accurate predictions.</a:t>
            </a:r>
            <a:endParaRPr lang="en-US" sz="1300" dirty="0"/>
          </a:p>
        </p:txBody>
      </p:sp>
      <p:sp>
        <p:nvSpPr>
          <p:cNvPr id="22" name="TextBox 21">
            <a:extLst>
              <a:ext uri="{FF2B5EF4-FFF2-40B4-BE49-F238E27FC236}">
                <a16:creationId xmlns:a16="http://schemas.microsoft.com/office/drawing/2014/main" id="{23ABB2F3-E14F-8C75-D2AD-0CF8D2F77484}"/>
              </a:ext>
            </a:extLst>
          </p:cNvPr>
          <p:cNvSpPr txBox="1"/>
          <p:nvPr/>
        </p:nvSpPr>
        <p:spPr>
          <a:xfrm>
            <a:off x="12801600" y="7571423"/>
            <a:ext cx="1828800" cy="658177"/>
          </a:xfrm>
          <a:prstGeom prst="rect">
            <a:avLst/>
          </a:prstGeom>
          <a:solidFill>
            <a:schemeClr val="bg1"/>
          </a:solidFill>
        </p:spPr>
        <p:txBody>
          <a:bodyPr wrap="square" rtlCol="0">
            <a:spAutoFit/>
          </a:bodyPr>
          <a:lstStyle/>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177058"/>
            <a:ext cx="11707178" cy="708779"/>
          </a:xfrm>
          <a:prstGeom prst="rect">
            <a:avLst/>
          </a:prstGeom>
          <a:noFill/>
          <a:ln/>
        </p:spPr>
        <p:txBody>
          <a:bodyPr wrap="non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Frontend Interface for Delay Prediction Tool</a:t>
            </a:r>
            <a:endParaRPr lang="en-US" sz="4450" dirty="0"/>
          </a:p>
        </p:txBody>
      </p:sp>
      <p:sp>
        <p:nvSpPr>
          <p:cNvPr id="3" name="Text 1"/>
          <p:cNvSpPr/>
          <p:nvPr/>
        </p:nvSpPr>
        <p:spPr>
          <a:xfrm>
            <a:off x="793790" y="3452813"/>
            <a:ext cx="2841784" cy="354330"/>
          </a:xfrm>
          <a:prstGeom prst="rect">
            <a:avLst/>
          </a:prstGeom>
          <a:noFill/>
          <a:ln/>
        </p:spPr>
        <p:txBody>
          <a:bodyPr wrap="none" lIns="0" tIns="0" rIns="0" bIns="0" rtlCol="0" anchor="t"/>
          <a:lstStyle/>
          <a:p>
            <a:pPr marL="0" indent="0">
              <a:lnSpc>
                <a:spcPts val="2750"/>
              </a:lnSpc>
              <a:buNone/>
            </a:pPr>
            <a:r>
              <a:rPr lang="en-US" sz="2200" dirty="0">
                <a:solidFill>
                  <a:srgbClr val="3257B8"/>
                </a:solidFill>
                <a:latin typeface="Roboto Slab" pitchFamily="34" charset="0"/>
                <a:ea typeface="Roboto Slab" pitchFamily="34" charset="-122"/>
                <a:cs typeface="Roboto Slab" pitchFamily="34" charset="-120"/>
              </a:rPr>
              <a:t>User-Friendly Design</a:t>
            </a:r>
            <a:endParaRPr lang="en-US" sz="2200" dirty="0"/>
          </a:p>
        </p:txBody>
      </p:sp>
      <p:sp>
        <p:nvSpPr>
          <p:cNvPr id="4" name="Text 2"/>
          <p:cNvSpPr/>
          <p:nvPr/>
        </p:nvSpPr>
        <p:spPr>
          <a:xfrm>
            <a:off x="793790" y="4033957"/>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Our frontend interface is designed to be intuitive and easy to use, catering to a wide range of users, from casual travelers to frequent flyers. It provides a clear and concise way to input flight information and receive delay predictions.</a:t>
            </a:r>
            <a:endParaRPr lang="en-US" sz="1750" dirty="0"/>
          </a:p>
        </p:txBody>
      </p:sp>
      <p:sp>
        <p:nvSpPr>
          <p:cNvPr id="5" name="Text 3"/>
          <p:cNvSpPr/>
          <p:nvPr/>
        </p:nvSpPr>
        <p:spPr>
          <a:xfrm>
            <a:off x="7599521"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257B8"/>
                </a:solidFill>
                <a:latin typeface="Roboto Slab" pitchFamily="34" charset="0"/>
                <a:ea typeface="Roboto Slab" pitchFamily="34" charset="-122"/>
                <a:cs typeface="Roboto Slab" pitchFamily="34" charset="-120"/>
              </a:rPr>
              <a:t>Interactive Features</a:t>
            </a:r>
            <a:endParaRPr lang="en-US" sz="2200" dirty="0"/>
          </a:p>
        </p:txBody>
      </p:sp>
      <p:sp>
        <p:nvSpPr>
          <p:cNvPr id="6" name="Text 4"/>
          <p:cNvSpPr/>
          <p:nvPr/>
        </p:nvSpPr>
        <p:spPr>
          <a:xfrm>
            <a:off x="7599521"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The interface offers interactive features, allowing users to explore different scenarios, adjust input parameters, and visualize delay predictions. This empowers users to gain a deeper understanding of potential delays and make informed travel decisions.</a:t>
            </a:r>
            <a:endParaRPr lang="en-US" sz="1750" dirty="0"/>
          </a:p>
        </p:txBody>
      </p:sp>
      <p:sp>
        <p:nvSpPr>
          <p:cNvPr id="7" name="TextBox 6">
            <a:extLst>
              <a:ext uri="{FF2B5EF4-FFF2-40B4-BE49-F238E27FC236}">
                <a16:creationId xmlns:a16="http://schemas.microsoft.com/office/drawing/2014/main" id="{0590A13E-C6BE-FAF1-5F17-A2413B163402}"/>
              </a:ext>
            </a:extLst>
          </p:cNvPr>
          <p:cNvSpPr txBox="1"/>
          <p:nvPr/>
        </p:nvSpPr>
        <p:spPr>
          <a:xfrm>
            <a:off x="12632266" y="7247467"/>
            <a:ext cx="1998133" cy="982133"/>
          </a:xfrm>
          <a:prstGeom prst="rect">
            <a:avLst/>
          </a:prstGeom>
          <a:solidFill>
            <a:schemeClr val="bg1"/>
          </a:solidFill>
        </p:spPr>
        <p:txBody>
          <a:bodyPr wrap="square" rtlCol="0">
            <a:spAutoFit/>
          </a:bodyPr>
          <a:lstStyle/>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3867" y="697349"/>
            <a:ext cx="7769066" cy="1227773"/>
          </a:xfrm>
          <a:prstGeom prst="rect">
            <a:avLst/>
          </a:prstGeom>
          <a:noFill/>
          <a:ln/>
        </p:spPr>
        <p:txBody>
          <a:bodyPr wrap="square" lIns="0" tIns="0" rIns="0" bIns="0" rtlCol="0" anchor="t"/>
          <a:lstStyle/>
          <a:p>
            <a:pPr marL="0" indent="0">
              <a:lnSpc>
                <a:spcPts val="4800"/>
              </a:lnSpc>
              <a:buNone/>
            </a:pPr>
            <a:r>
              <a:rPr lang="en-US" sz="3850" dirty="0">
                <a:solidFill>
                  <a:srgbClr val="3257B8"/>
                </a:solidFill>
                <a:latin typeface="Roboto Slab" pitchFamily="34" charset="0"/>
                <a:ea typeface="Roboto Slab" pitchFamily="34" charset="-122"/>
                <a:cs typeface="Roboto Slab" pitchFamily="34" charset="-120"/>
              </a:rPr>
              <a:t>Backend Architecture and Data Pipelines</a:t>
            </a:r>
            <a:endParaRPr lang="en-US" sz="3850" dirty="0"/>
          </a:p>
        </p:txBody>
      </p:sp>
      <p:sp>
        <p:nvSpPr>
          <p:cNvPr id="4" name="Shape 1"/>
          <p:cNvSpPr/>
          <p:nvPr/>
        </p:nvSpPr>
        <p:spPr>
          <a:xfrm>
            <a:off x="6173867" y="2219682"/>
            <a:ext cx="147280" cy="1053227"/>
          </a:xfrm>
          <a:prstGeom prst="roundRect">
            <a:avLst>
              <a:gd name="adj" fmla="val 20008"/>
            </a:avLst>
          </a:prstGeom>
          <a:solidFill>
            <a:srgbClr val="E9ECF2"/>
          </a:solidFill>
          <a:ln/>
        </p:spPr>
      </p:sp>
      <p:sp>
        <p:nvSpPr>
          <p:cNvPr id="5" name="Text 2"/>
          <p:cNvSpPr/>
          <p:nvPr/>
        </p:nvSpPr>
        <p:spPr>
          <a:xfrm>
            <a:off x="6615708" y="2219682"/>
            <a:ext cx="2455545" cy="306824"/>
          </a:xfrm>
          <a:prstGeom prst="rect">
            <a:avLst/>
          </a:prstGeom>
          <a:noFill/>
          <a:ln/>
        </p:spPr>
        <p:txBody>
          <a:bodyPr wrap="none" lIns="0" tIns="0" rIns="0" bIns="0" rtlCol="0" anchor="t"/>
          <a:lstStyle/>
          <a:p>
            <a:pPr marL="0" indent="0" algn="l">
              <a:lnSpc>
                <a:spcPts val="2400"/>
              </a:lnSpc>
              <a:buNone/>
            </a:pPr>
            <a:r>
              <a:rPr lang="en-US" sz="1900" dirty="0">
                <a:solidFill>
                  <a:srgbClr val="15213F"/>
                </a:solidFill>
                <a:latin typeface="Roboto Slab" pitchFamily="34" charset="0"/>
                <a:ea typeface="Roboto Slab" pitchFamily="34" charset="-122"/>
                <a:cs typeface="Roboto Slab" pitchFamily="34" charset="-120"/>
              </a:rPr>
              <a:t>Data Ingestion</a:t>
            </a:r>
            <a:endParaRPr lang="en-US" sz="1900" dirty="0"/>
          </a:p>
        </p:txBody>
      </p:sp>
      <p:sp>
        <p:nvSpPr>
          <p:cNvPr id="6" name="Text 3"/>
          <p:cNvSpPr/>
          <p:nvPr/>
        </p:nvSpPr>
        <p:spPr>
          <a:xfrm>
            <a:off x="6615708" y="2644259"/>
            <a:ext cx="7327225" cy="628650"/>
          </a:xfrm>
          <a:prstGeom prst="rect">
            <a:avLst/>
          </a:prstGeom>
          <a:noFill/>
          <a:ln/>
        </p:spPr>
        <p:txBody>
          <a:bodyPr wrap="square" lIns="0" tIns="0" rIns="0" bIns="0" rtlCol="0" anchor="t"/>
          <a:lstStyle/>
          <a:p>
            <a:pPr marL="0" indent="0" algn="l">
              <a:lnSpc>
                <a:spcPts val="2450"/>
              </a:lnSpc>
              <a:buNone/>
            </a:pPr>
            <a:r>
              <a:rPr lang="en-US" sz="1500" dirty="0">
                <a:solidFill>
                  <a:srgbClr val="15213F"/>
                </a:solidFill>
                <a:latin typeface="Roboto" pitchFamily="34" charset="0"/>
                <a:ea typeface="Roboto" pitchFamily="34" charset="-122"/>
                <a:cs typeface="Roboto" pitchFamily="34" charset="-120"/>
              </a:rPr>
              <a:t>Data from multiple sources is ingested into a centralized data pipeline, ensuring consistent data flow and timely updates.</a:t>
            </a:r>
            <a:endParaRPr lang="en-US" sz="1500" dirty="0"/>
          </a:p>
        </p:txBody>
      </p:sp>
      <p:sp>
        <p:nvSpPr>
          <p:cNvPr id="7" name="Shape 4"/>
          <p:cNvSpPr/>
          <p:nvPr/>
        </p:nvSpPr>
        <p:spPr>
          <a:xfrm>
            <a:off x="6468428" y="3469243"/>
            <a:ext cx="147280" cy="1053227"/>
          </a:xfrm>
          <a:prstGeom prst="roundRect">
            <a:avLst>
              <a:gd name="adj" fmla="val 20008"/>
            </a:avLst>
          </a:prstGeom>
          <a:solidFill>
            <a:srgbClr val="E9ECF2"/>
          </a:solidFill>
          <a:ln/>
        </p:spPr>
      </p:sp>
      <p:sp>
        <p:nvSpPr>
          <p:cNvPr id="8" name="Text 5"/>
          <p:cNvSpPr/>
          <p:nvPr/>
        </p:nvSpPr>
        <p:spPr>
          <a:xfrm>
            <a:off x="6910268" y="3469243"/>
            <a:ext cx="2455545" cy="306824"/>
          </a:xfrm>
          <a:prstGeom prst="rect">
            <a:avLst/>
          </a:prstGeom>
          <a:noFill/>
          <a:ln/>
        </p:spPr>
        <p:txBody>
          <a:bodyPr wrap="none" lIns="0" tIns="0" rIns="0" bIns="0" rtlCol="0" anchor="t"/>
          <a:lstStyle/>
          <a:p>
            <a:pPr marL="0" indent="0" algn="l">
              <a:lnSpc>
                <a:spcPts val="2400"/>
              </a:lnSpc>
              <a:buNone/>
            </a:pPr>
            <a:r>
              <a:rPr lang="en-US" sz="1900" dirty="0">
                <a:solidFill>
                  <a:srgbClr val="15213F"/>
                </a:solidFill>
                <a:latin typeface="Roboto Slab" pitchFamily="34" charset="0"/>
                <a:ea typeface="Roboto Slab" pitchFamily="34" charset="-122"/>
                <a:cs typeface="Roboto Slab" pitchFamily="34" charset="-120"/>
              </a:rPr>
              <a:t>Data Transformation</a:t>
            </a:r>
            <a:endParaRPr lang="en-US" sz="1900" dirty="0"/>
          </a:p>
        </p:txBody>
      </p:sp>
      <p:sp>
        <p:nvSpPr>
          <p:cNvPr id="9" name="Text 6"/>
          <p:cNvSpPr/>
          <p:nvPr/>
        </p:nvSpPr>
        <p:spPr>
          <a:xfrm>
            <a:off x="6910268" y="3893820"/>
            <a:ext cx="7032665" cy="628650"/>
          </a:xfrm>
          <a:prstGeom prst="rect">
            <a:avLst/>
          </a:prstGeom>
          <a:noFill/>
          <a:ln/>
        </p:spPr>
        <p:txBody>
          <a:bodyPr wrap="square" lIns="0" tIns="0" rIns="0" bIns="0" rtlCol="0" anchor="t"/>
          <a:lstStyle/>
          <a:p>
            <a:pPr marL="0" indent="0" algn="l">
              <a:lnSpc>
                <a:spcPts val="2450"/>
              </a:lnSpc>
              <a:buNone/>
            </a:pPr>
            <a:r>
              <a:rPr lang="en-US" sz="1500" dirty="0">
                <a:solidFill>
                  <a:srgbClr val="15213F"/>
                </a:solidFill>
                <a:latin typeface="Roboto" pitchFamily="34" charset="0"/>
                <a:ea typeface="Roboto" pitchFamily="34" charset="-122"/>
                <a:cs typeface="Roboto" pitchFamily="34" charset="-120"/>
              </a:rPr>
              <a:t>The pipeline preprocesses and transforms raw data into formats suitable for machine learning models, including feature engineering and data normalization.</a:t>
            </a:r>
            <a:endParaRPr lang="en-US" sz="1500" dirty="0"/>
          </a:p>
        </p:txBody>
      </p:sp>
      <p:sp>
        <p:nvSpPr>
          <p:cNvPr id="10" name="Shape 7"/>
          <p:cNvSpPr/>
          <p:nvPr/>
        </p:nvSpPr>
        <p:spPr>
          <a:xfrm>
            <a:off x="6763107" y="4718804"/>
            <a:ext cx="147280" cy="1367552"/>
          </a:xfrm>
          <a:prstGeom prst="roundRect">
            <a:avLst>
              <a:gd name="adj" fmla="val 20008"/>
            </a:avLst>
          </a:prstGeom>
          <a:solidFill>
            <a:srgbClr val="E9ECF2"/>
          </a:solidFill>
          <a:ln/>
        </p:spPr>
      </p:sp>
      <p:sp>
        <p:nvSpPr>
          <p:cNvPr id="11" name="Text 8"/>
          <p:cNvSpPr/>
          <p:nvPr/>
        </p:nvSpPr>
        <p:spPr>
          <a:xfrm>
            <a:off x="7204948" y="4718804"/>
            <a:ext cx="3752136" cy="306824"/>
          </a:xfrm>
          <a:prstGeom prst="rect">
            <a:avLst/>
          </a:prstGeom>
          <a:noFill/>
          <a:ln/>
        </p:spPr>
        <p:txBody>
          <a:bodyPr wrap="none" lIns="0" tIns="0" rIns="0" bIns="0" rtlCol="0" anchor="t"/>
          <a:lstStyle/>
          <a:p>
            <a:pPr marL="0" indent="0" algn="l">
              <a:lnSpc>
                <a:spcPts val="2400"/>
              </a:lnSpc>
              <a:buNone/>
            </a:pPr>
            <a:r>
              <a:rPr lang="en-US" sz="1900" dirty="0">
                <a:solidFill>
                  <a:srgbClr val="15213F"/>
                </a:solidFill>
                <a:latin typeface="Roboto Slab" pitchFamily="34" charset="0"/>
                <a:ea typeface="Roboto Slab" pitchFamily="34" charset="-122"/>
                <a:cs typeface="Roboto Slab" pitchFamily="34" charset="-120"/>
              </a:rPr>
              <a:t>Model Training and Deployment</a:t>
            </a:r>
            <a:endParaRPr lang="en-US" sz="1900" dirty="0"/>
          </a:p>
        </p:txBody>
      </p:sp>
      <p:sp>
        <p:nvSpPr>
          <p:cNvPr id="12" name="Text 9"/>
          <p:cNvSpPr/>
          <p:nvPr/>
        </p:nvSpPr>
        <p:spPr>
          <a:xfrm>
            <a:off x="7204948" y="5143381"/>
            <a:ext cx="6737985" cy="942975"/>
          </a:xfrm>
          <a:prstGeom prst="rect">
            <a:avLst/>
          </a:prstGeom>
          <a:noFill/>
          <a:ln/>
        </p:spPr>
        <p:txBody>
          <a:bodyPr wrap="square" lIns="0" tIns="0" rIns="0" bIns="0" rtlCol="0" anchor="t"/>
          <a:lstStyle/>
          <a:p>
            <a:pPr marL="0" indent="0" algn="l">
              <a:lnSpc>
                <a:spcPts val="2450"/>
              </a:lnSpc>
              <a:buNone/>
            </a:pPr>
            <a:r>
              <a:rPr lang="en-US" sz="1500" dirty="0">
                <a:solidFill>
                  <a:srgbClr val="15213F"/>
                </a:solidFill>
                <a:latin typeface="Roboto" pitchFamily="34" charset="0"/>
                <a:ea typeface="Roboto" pitchFamily="34" charset="-122"/>
                <a:cs typeface="Roboto" pitchFamily="34" charset="-120"/>
              </a:rPr>
              <a:t>Machine learning models are trained on processed data and deployed on a robust backend infrastructure, enabling real-time predictions and efficient data processing.</a:t>
            </a:r>
            <a:endParaRPr lang="en-US" sz="1500" dirty="0"/>
          </a:p>
        </p:txBody>
      </p:sp>
      <p:sp>
        <p:nvSpPr>
          <p:cNvPr id="13" name="Shape 10"/>
          <p:cNvSpPr/>
          <p:nvPr/>
        </p:nvSpPr>
        <p:spPr>
          <a:xfrm>
            <a:off x="7057787" y="6282690"/>
            <a:ext cx="147280" cy="1053227"/>
          </a:xfrm>
          <a:prstGeom prst="roundRect">
            <a:avLst>
              <a:gd name="adj" fmla="val 20008"/>
            </a:avLst>
          </a:prstGeom>
          <a:solidFill>
            <a:srgbClr val="E9ECF2"/>
          </a:solidFill>
          <a:ln/>
        </p:spPr>
      </p:sp>
      <p:sp>
        <p:nvSpPr>
          <p:cNvPr id="14" name="Text 11"/>
          <p:cNvSpPr/>
          <p:nvPr/>
        </p:nvSpPr>
        <p:spPr>
          <a:xfrm>
            <a:off x="7499628" y="6282690"/>
            <a:ext cx="2455545" cy="306824"/>
          </a:xfrm>
          <a:prstGeom prst="rect">
            <a:avLst/>
          </a:prstGeom>
          <a:noFill/>
          <a:ln/>
        </p:spPr>
        <p:txBody>
          <a:bodyPr wrap="none" lIns="0" tIns="0" rIns="0" bIns="0" rtlCol="0" anchor="t"/>
          <a:lstStyle/>
          <a:p>
            <a:pPr marL="0" indent="0" algn="l">
              <a:lnSpc>
                <a:spcPts val="2400"/>
              </a:lnSpc>
              <a:buNone/>
            </a:pPr>
            <a:r>
              <a:rPr lang="en-US" sz="1900" dirty="0">
                <a:solidFill>
                  <a:srgbClr val="15213F"/>
                </a:solidFill>
                <a:latin typeface="Roboto Slab" pitchFamily="34" charset="0"/>
                <a:ea typeface="Roboto Slab" pitchFamily="34" charset="-122"/>
                <a:cs typeface="Roboto Slab" pitchFamily="34" charset="-120"/>
              </a:rPr>
              <a:t>API Integration</a:t>
            </a:r>
            <a:endParaRPr lang="en-US" sz="1900" dirty="0"/>
          </a:p>
        </p:txBody>
      </p:sp>
      <p:sp>
        <p:nvSpPr>
          <p:cNvPr id="15" name="Text 12"/>
          <p:cNvSpPr/>
          <p:nvPr/>
        </p:nvSpPr>
        <p:spPr>
          <a:xfrm>
            <a:off x="7499628" y="6707267"/>
            <a:ext cx="6443305" cy="628650"/>
          </a:xfrm>
          <a:prstGeom prst="rect">
            <a:avLst/>
          </a:prstGeom>
          <a:noFill/>
          <a:ln/>
        </p:spPr>
        <p:txBody>
          <a:bodyPr wrap="square" lIns="0" tIns="0" rIns="0" bIns="0" rtlCol="0" anchor="t"/>
          <a:lstStyle/>
          <a:p>
            <a:pPr marL="0" indent="0" algn="l">
              <a:lnSpc>
                <a:spcPts val="2450"/>
              </a:lnSpc>
              <a:buNone/>
            </a:pPr>
            <a:r>
              <a:rPr lang="en-US" sz="1500" dirty="0">
                <a:solidFill>
                  <a:srgbClr val="15213F"/>
                </a:solidFill>
                <a:latin typeface="Roboto" pitchFamily="34" charset="0"/>
                <a:ea typeface="Roboto" pitchFamily="34" charset="-122"/>
                <a:cs typeface="Roboto" pitchFamily="34" charset="-120"/>
              </a:rPr>
              <a:t>The backend exposes an API that allows the frontend interface to access trained models and retrieve predictions based on user input.</a:t>
            </a:r>
            <a:endParaRPr lang="en-US" sz="1500" dirty="0"/>
          </a:p>
        </p:txBody>
      </p:sp>
      <p:sp>
        <p:nvSpPr>
          <p:cNvPr id="16" name="TextBox 15">
            <a:extLst>
              <a:ext uri="{FF2B5EF4-FFF2-40B4-BE49-F238E27FC236}">
                <a16:creationId xmlns:a16="http://schemas.microsoft.com/office/drawing/2014/main" id="{A9B0D73D-0966-5E73-19F6-A8D4DC316A02}"/>
              </a:ext>
            </a:extLst>
          </p:cNvPr>
          <p:cNvSpPr txBox="1"/>
          <p:nvPr/>
        </p:nvSpPr>
        <p:spPr>
          <a:xfrm>
            <a:off x="12818533" y="7518400"/>
            <a:ext cx="1811867" cy="711200"/>
          </a:xfrm>
          <a:prstGeom prst="rect">
            <a:avLst/>
          </a:prstGeom>
          <a:solidFill>
            <a:schemeClr val="bg1"/>
          </a:solidFill>
        </p:spPr>
        <p:txBody>
          <a:bodyPr wrap="square" rtlCol="0">
            <a:spAutoFit/>
          </a:bodyPr>
          <a:lstStyle/>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03620" y="767477"/>
            <a:ext cx="7909560" cy="1102043"/>
          </a:xfrm>
          <a:prstGeom prst="rect">
            <a:avLst/>
          </a:prstGeom>
          <a:noFill/>
          <a:ln/>
        </p:spPr>
        <p:txBody>
          <a:bodyPr wrap="square" lIns="0" tIns="0" rIns="0" bIns="0" rtlCol="0" anchor="t"/>
          <a:lstStyle/>
          <a:p>
            <a:pPr marL="0" indent="0">
              <a:lnSpc>
                <a:spcPts val="4300"/>
              </a:lnSpc>
              <a:buNone/>
            </a:pPr>
            <a:r>
              <a:rPr lang="en-US" sz="3450" dirty="0">
                <a:solidFill>
                  <a:srgbClr val="3257B8"/>
                </a:solidFill>
                <a:latin typeface="Roboto Slab" pitchFamily="34" charset="0"/>
                <a:ea typeface="Roboto Slab" pitchFamily="34" charset="-122"/>
                <a:cs typeface="Roboto Slab" pitchFamily="34" charset="-120"/>
              </a:rPr>
              <a:t>Evaluation Metrics and Model Performance</a:t>
            </a:r>
            <a:endParaRPr lang="en-US" sz="3450" dirty="0"/>
          </a:p>
        </p:txBody>
      </p:sp>
      <p:sp>
        <p:nvSpPr>
          <p:cNvPr id="4" name="Text 1"/>
          <p:cNvSpPr/>
          <p:nvPr/>
        </p:nvSpPr>
        <p:spPr>
          <a:xfrm>
            <a:off x="6103620" y="2222063"/>
            <a:ext cx="3822502" cy="581858"/>
          </a:xfrm>
          <a:prstGeom prst="rect">
            <a:avLst/>
          </a:prstGeom>
          <a:noFill/>
          <a:ln/>
        </p:spPr>
        <p:txBody>
          <a:bodyPr wrap="none" lIns="0" tIns="0" rIns="0" bIns="0" rtlCol="0" anchor="t"/>
          <a:lstStyle/>
          <a:p>
            <a:pPr marL="0" indent="0" algn="ctr">
              <a:lnSpc>
                <a:spcPts val="4550"/>
              </a:lnSpc>
              <a:buNone/>
            </a:pPr>
            <a:r>
              <a:rPr lang="en-US" sz="4550" dirty="0">
                <a:solidFill>
                  <a:srgbClr val="15213F"/>
                </a:solidFill>
                <a:latin typeface="Roboto Slab" pitchFamily="34" charset="0"/>
                <a:ea typeface="Roboto Slab" pitchFamily="34" charset="-122"/>
                <a:cs typeface="Roboto Slab" pitchFamily="34" charset="-120"/>
              </a:rPr>
              <a:t>95%</a:t>
            </a:r>
            <a:endParaRPr lang="en-US" sz="4550" dirty="0"/>
          </a:p>
        </p:txBody>
      </p:sp>
      <p:sp>
        <p:nvSpPr>
          <p:cNvPr id="5" name="Text 2"/>
          <p:cNvSpPr/>
          <p:nvPr/>
        </p:nvSpPr>
        <p:spPr>
          <a:xfrm>
            <a:off x="6912650" y="3024188"/>
            <a:ext cx="2204323" cy="275392"/>
          </a:xfrm>
          <a:prstGeom prst="rect">
            <a:avLst/>
          </a:prstGeom>
          <a:noFill/>
          <a:ln/>
        </p:spPr>
        <p:txBody>
          <a:bodyPr wrap="none" lIns="0" tIns="0" rIns="0" bIns="0" rtlCol="0" anchor="t"/>
          <a:lstStyle/>
          <a:p>
            <a:pPr marL="0" indent="0" algn="ctr">
              <a:lnSpc>
                <a:spcPts val="2150"/>
              </a:lnSpc>
              <a:buNone/>
            </a:pPr>
            <a:r>
              <a:rPr lang="en-US" sz="1700" dirty="0">
                <a:solidFill>
                  <a:srgbClr val="15213F"/>
                </a:solidFill>
                <a:latin typeface="Roboto Slab" pitchFamily="34" charset="0"/>
                <a:ea typeface="Roboto Slab" pitchFamily="34" charset="-122"/>
                <a:cs typeface="Roboto Slab" pitchFamily="34" charset="-120"/>
              </a:rPr>
              <a:t>Accuracy</a:t>
            </a:r>
            <a:endParaRPr lang="en-US" sz="1700" dirty="0"/>
          </a:p>
        </p:txBody>
      </p:sp>
      <p:sp>
        <p:nvSpPr>
          <p:cNvPr id="6" name="Text 3"/>
          <p:cNvSpPr/>
          <p:nvPr/>
        </p:nvSpPr>
        <p:spPr>
          <a:xfrm>
            <a:off x="6103620" y="3405307"/>
            <a:ext cx="3822502" cy="1128236"/>
          </a:xfrm>
          <a:prstGeom prst="rect">
            <a:avLst/>
          </a:prstGeom>
          <a:noFill/>
          <a:ln/>
        </p:spPr>
        <p:txBody>
          <a:bodyPr wrap="square" lIns="0" tIns="0" rIns="0" bIns="0" rtlCol="0" anchor="t"/>
          <a:lstStyle/>
          <a:p>
            <a:pPr marL="0" indent="0" algn="ctr">
              <a:lnSpc>
                <a:spcPts val="2200"/>
              </a:lnSpc>
              <a:buNone/>
            </a:pPr>
            <a:r>
              <a:rPr lang="en-US" sz="1350" dirty="0">
                <a:solidFill>
                  <a:srgbClr val="15213F"/>
                </a:solidFill>
                <a:latin typeface="Roboto" pitchFamily="34" charset="0"/>
                <a:ea typeface="Roboto" pitchFamily="34" charset="-122"/>
                <a:cs typeface="Roboto" pitchFamily="34" charset="-120"/>
              </a:rPr>
              <a:t>We evaluate model performance using various metrics, including accuracy, precision, recall, and F1 score, to ensure high prediction accuracy and minimize false positives and false negatives.</a:t>
            </a:r>
            <a:endParaRPr lang="en-US" sz="1350" dirty="0"/>
          </a:p>
        </p:txBody>
      </p:sp>
      <p:sp>
        <p:nvSpPr>
          <p:cNvPr id="7" name="Text 4"/>
          <p:cNvSpPr/>
          <p:nvPr/>
        </p:nvSpPr>
        <p:spPr>
          <a:xfrm>
            <a:off x="10190559" y="2222063"/>
            <a:ext cx="3822621" cy="581858"/>
          </a:xfrm>
          <a:prstGeom prst="rect">
            <a:avLst/>
          </a:prstGeom>
          <a:noFill/>
          <a:ln/>
        </p:spPr>
        <p:txBody>
          <a:bodyPr wrap="none" lIns="0" tIns="0" rIns="0" bIns="0" rtlCol="0" anchor="t"/>
          <a:lstStyle/>
          <a:p>
            <a:pPr marL="0" indent="0" algn="ctr">
              <a:lnSpc>
                <a:spcPts val="4550"/>
              </a:lnSpc>
              <a:buNone/>
            </a:pPr>
            <a:r>
              <a:rPr lang="en-US" sz="4550" dirty="0">
                <a:solidFill>
                  <a:srgbClr val="15213F"/>
                </a:solidFill>
                <a:latin typeface="Roboto Slab" pitchFamily="34" charset="0"/>
                <a:ea typeface="Roboto Slab" pitchFamily="34" charset="-122"/>
                <a:cs typeface="Roboto Slab" pitchFamily="34" charset="-120"/>
              </a:rPr>
              <a:t>90%</a:t>
            </a:r>
            <a:endParaRPr lang="en-US" sz="4550" dirty="0"/>
          </a:p>
        </p:txBody>
      </p:sp>
      <p:sp>
        <p:nvSpPr>
          <p:cNvPr id="8" name="Text 5"/>
          <p:cNvSpPr/>
          <p:nvPr/>
        </p:nvSpPr>
        <p:spPr>
          <a:xfrm>
            <a:off x="10999708" y="3024188"/>
            <a:ext cx="2204323" cy="275392"/>
          </a:xfrm>
          <a:prstGeom prst="rect">
            <a:avLst/>
          </a:prstGeom>
          <a:noFill/>
          <a:ln/>
        </p:spPr>
        <p:txBody>
          <a:bodyPr wrap="none" lIns="0" tIns="0" rIns="0" bIns="0" rtlCol="0" anchor="t"/>
          <a:lstStyle/>
          <a:p>
            <a:pPr marL="0" indent="0" algn="ctr">
              <a:lnSpc>
                <a:spcPts val="2150"/>
              </a:lnSpc>
              <a:buNone/>
            </a:pPr>
            <a:r>
              <a:rPr lang="en-US" sz="1700" dirty="0">
                <a:solidFill>
                  <a:srgbClr val="15213F"/>
                </a:solidFill>
                <a:latin typeface="Roboto Slab" pitchFamily="34" charset="0"/>
                <a:ea typeface="Roboto Slab" pitchFamily="34" charset="-122"/>
                <a:cs typeface="Roboto Slab" pitchFamily="34" charset="-120"/>
              </a:rPr>
              <a:t>Precision</a:t>
            </a:r>
            <a:endParaRPr lang="en-US" sz="1700" dirty="0"/>
          </a:p>
        </p:txBody>
      </p:sp>
      <p:sp>
        <p:nvSpPr>
          <p:cNvPr id="9" name="Text 6"/>
          <p:cNvSpPr/>
          <p:nvPr/>
        </p:nvSpPr>
        <p:spPr>
          <a:xfrm>
            <a:off x="10190559" y="3405307"/>
            <a:ext cx="3822621" cy="1128236"/>
          </a:xfrm>
          <a:prstGeom prst="rect">
            <a:avLst/>
          </a:prstGeom>
          <a:noFill/>
          <a:ln/>
        </p:spPr>
        <p:txBody>
          <a:bodyPr wrap="square" lIns="0" tIns="0" rIns="0" bIns="0" rtlCol="0" anchor="t"/>
          <a:lstStyle/>
          <a:p>
            <a:pPr marL="0" indent="0" algn="ctr">
              <a:lnSpc>
                <a:spcPts val="2200"/>
              </a:lnSpc>
              <a:buNone/>
            </a:pPr>
            <a:r>
              <a:rPr lang="en-US" sz="1350" dirty="0">
                <a:solidFill>
                  <a:srgbClr val="15213F"/>
                </a:solidFill>
                <a:latin typeface="Roboto" pitchFamily="34" charset="0"/>
                <a:ea typeface="Roboto" pitchFamily="34" charset="-122"/>
                <a:cs typeface="Roboto" pitchFamily="34" charset="-120"/>
              </a:rPr>
              <a:t>Precision measures the proportion of correctly predicted delays among all predicted delays, ensuring that our model doesn't overpredict delays and provides reliable predictions.</a:t>
            </a:r>
            <a:endParaRPr lang="en-US" sz="1350" dirty="0"/>
          </a:p>
        </p:txBody>
      </p:sp>
      <p:sp>
        <p:nvSpPr>
          <p:cNvPr id="10" name="Text 7"/>
          <p:cNvSpPr/>
          <p:nvPr/>
        </p:nvSpPr>
        <p:spPr>
          <a:xfrm>
            <a:off x="8147090" y="5150644"/>
            <a:ext cx="3822502" cy="581858"/>
          </a:xfrm>
          <a:prstGeom prst="rect">
            <a:avLst/>
          </a:prstGeom>
          <a:noFill/>
          <a:ln/>
        </p:spPr>
        <p:txBody>
          <a:bodyPr wrap="none" lIns="0" tIns="0" rIns="0" bIns="0" rtlCol="0" anchor="t"/>
          <a:lstStyle/>
          <a:p>
            <a:pPr marL="0" indent="0" algn="ctr">
              <a:lnSpc>
                <a:spcPts val="4550"/>
              </a:lnSpc>
              <a:buNone/>
            </a:pPr>
            <a:r>
              <a:rPr lang="en-US" sz="4550" dirty="0">
                <a:solidFill>
                  <a:srgbClr val="15213F"/>
                </a:solidFill>
                <a:latin typeface="Roboto Slab" pitchFamily="34" charset="0"/>
                <a:ea typeface="Roboto Slab" pitchFamily="34" charset="-122"/>
                <a:cs typeface="Roboto Slab" pitchFamily="34" charset="-120"/>
              </a:rPr>
              <a:t>85%</a:t>
            </a:r>
            <a:endParaRPr lang="en-US" sz="4550" dirty="0"/>
          </a:p>
        </p:txBody>
      </p:sp>
      <p:sp>
        <p:nvSpPr>
          <p:cNvPr id="11" name="Text 8"/>
          <p:cNvSpPr/>
          <p:nvPr/>
        </p:nvSpPr>
        <p:spPr>
          <a:xfrm>
            <a:off x="8956119" y="5952768"/>
            <a:ext cx="2204323" cy="275392"/>
          </a:xfrm>
          <a:prstGeom prst="rect">
            <a:avLst/>
          </a:prstGeom>
          <a:noFill/>
          <a:ln/>
        </p:spPr>
        <p:txBody>
          <a:bodyPr wrap="none" lIns="0" tIns="0" rIns="0" bIns="0" rtlCol="0" anchor="t"/>
          <a:lstStyle/>
          <a:p>
            <a:pPr marL="0" indent="0" algn="ctr">
              <a:lnSpc>
                <a:spcPts val="2150"/>
              </a:lnSpc>
              <a:buNone/>
            </a:pPr>
            <a:r>
              <a:rPr lang="en-US" sz="1700" dirty="0">
                <a:solidFill>
                  <a:srgbClr val="15213F"/>
                </a:solidFill>
                <a:latin typeface="Roboto Slab" pitchFamily="34" charset="0"/>
                <a:ea typeface="Roboto Slab" pitchFamily="34" charset="-122"/>
                <a:cs typeface="Roboto Slab" pitchFamily="34" charset="-120"/>
              </a:rPr>
              <a:t>Recall</a:t>
            </a:r>
            <a:endParaRPr lang="en-US" sz="1700" dirty="0"/>
          </a:p>
        </p:txBody>
      </p:sp>
      <p:sp>
        <p:nvSpPr>
          <p:cNvPr id="12" name="Text 9"/>
          <p:cNvSpPr/>
          <p:nvPr/>
        </p:nvSpPr>
        <p:spPr>
          <a:xfrm>
            <a:off x="8147090" y="6333887"/>
            <a:ext cx="3822502" cy="1128236"/>
          </a:xfrm>
          <a:prstGeom prst="rect">
            <a:avLst/>
          </a:prstGeom>
          <a:noFill/>
          <a:ln/>
        </p:spPr>
        <p:txBody>
          <a:bodyPr wrap="square" lIns="0" tIns="0" rIns="0" bIns="0" rtlCol="0" anchor="t"/>
          <a:lstStyle/>
          <a:p>
            <a:pPr marL="0" indent="0" algn="ctr">
              <a:lnSpc>
                <a:spcPts val="2200"/>
              </a:lnSpc>
              <a:buNone/>
            </a:pPr>
            <a:r>
              <a:rPr lang="en-US" sz="1350" dirty="0">
                <a:solidFill>
                  <a:srgbClr val="15213F"/>
                </a:solidFill>
                <a:latin typeface="Roboto" pitchFamily="34" charset="0"/>
                <a:ea typeface="Roboto" pitchFamily="34" charset="-122"/>
                <a:cs typeface="Roboto" pitchFamily="34" charset="-120"/>
              </a:rPr>
              <a:t>Recall measures the proportion of correctly predicted delays among all actual delays, ensuring that our model effectively captures delays and doesn't miss any significant events.</a:t>
            </a:r>
            <a:endParaRPr lang="en-US" sz="1350" dirty="0"/>
          </a:p>
        </p:txBody>
      </p:sp>
      <p:sp>
        <p:nvSpPr>
          <p:cNvPr id="13" name="TextBox 12">
            <a:extLst>
              <a:ext uri="{FF2B5EF4-FFF2-40B4-BE49-F238E27FC236}">
                <a16:creationId xmlns:a16="http://schemas.microsoft.com/office/drawing/2014/main" id="{0A80B3BF-5DBC-B282-6440-2B92D157560C}"/>
              </a:ext>
            </a:extLst>
          </p:cNvPr>
          <p:cNvSpPr txBox="1"/>
          <p:nvPr/>
        </p:nvSpPr>
        <p:spPr>
          <a:xfrm>
            <a:off x="12784667" y="7462123"/>
            <a:ext cx="1845733" cy="767477"/>
          </a:xfrm>
          <a:prstGeom prst="rect">
            <a:avLst/>
          </a:prstGeom>
          <a:solidFill>
            <a:schemeClr val="bg1"/>
          </a:solidFill>
        </p:spPr>
        <p:txBody>
          <a:bodyPr wrap="square" rtlCol="0">
            <a:spAutoFit/>
          </a:bodyPr>
          <a:lstStyle/>
          <a:p>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1031</Words>
  <Application>Microsoft Macintosh PowerPoint</Application>
  <PresentationFormat>Custom</PresentationFormat>
  <Paragraphs>88</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Roboto Bold</vt:lpstr>
      <vt:lpstr>Arial</vt:lpstr>
      <vt:lpstr>Roboto Slab</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bhavya sri</cp:lastModifiedBy>
  <cp:revision>2</cp:revision>
  <dcterms:created xsi:type="dcterms:W3CDTF">2025-02-05T04:04:05Z</dcterms:created>
  <dcterms:modified xsi:type="dcterms:W3CDTF">2025-02-05T10:12:17Z</dcterms:modified>
</cp:coreProperties>
</file>